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Proxima Nova" panose="02000506030000020004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26B16A3-AF8D-40EC-8661-4F89C34B457A}">
  <a:tblStyle styleId="{B26B16A3-AF8D-40EC-8661-4F89C34B457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6"/>
  </p:normalViewPr>
  <p:slideViewPr>
    <p:cSldViewPr snapToGrid="0">
      <p:cViewPr varScale="1">
        <p:scale>
          <a:sx n="140" d="100"/>
          <a:sy n="140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2a527007b1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2a527007b1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373a301a3c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373a301a3c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37b514b0f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37b514b0f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2fa32f9e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2fa32f9e6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2a527007b1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2a527007b1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2a527007b1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2a527007b1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2a527007b1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2a527007b1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2b0c7af78e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2b0c7af78e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2b0c7af78e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2b0c7af78e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2db9d6e38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2db9d6e383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2a527007b1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2a527007b1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2a527007b1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2a527007b1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2b0c7af78e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2b0c7af78e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ilii.org/cgi-bin/format.cgi?doc=/ew/cases/EWHC/Ch/2024/2342.html&amp;query=(d%27aloia)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Approaches to Blockchain in the EU and UK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New Balkans Law Office 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510450" y="3868900"/>
            <a:ext cx="4658400" cy="4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Radostina Ivanova</a:t>
            </a:r>
            <a:endParaRPr sz="180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3675" y="355425"/>
            <a:ext cx="10763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Bulgaria's Approach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5" name="Google Shape;125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chemeClr val="lt1"/>
                </a:solidFill>
              </a:rPr>
              <a:t>Pending Markets in Crypto Assets Project Act for implementation of MiCA: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Rather operational; 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Defines the competent authority and its powers;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Creates transition period for some service providers. </a:t>
            </a:r>
            <a:endParaRPr sz="1500">
              <a:solidFill>
                <a:schemeClr val="lt1"/>
              </a:solidFill>
            </a:endParaRPr>
          </a:p>
        </p:txBody>
      </p:sp>
      <p:pic>
        <p:nvPicPr>
          <p:cNvPr id="126" name="Google Shape;12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3675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The UK Perspective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2" name="Google Shape;132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068200" cy="349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 dirty="0">
                <a:solidFill>
                  <a:schemeClr val="lt1"/>
                </a:solidFill>
              </a:rPr>
              <a:t>FCA currently qualifies crypto assets as follows:</a:t>
            </a:r>
            <a:endParaRPr sz="1500" dirty="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AutoNum type="arabicParenR"/>
            </a:pPr>
            <a:r>
              <a:rPr lang="en-GB" sz="1500" dirty="0">
                <a:solidFill>
                  <a:schemeClr val="lt1"/>
                </a:solidFill>
              </a:rPr>
              <a:t>Regulated crypto assets:</a:t>
            </a:r>
            <a:endParaRPr sz="1500" dirty="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 dirty="0">
                <a:solidFill>
                  <a:schemeClr val="lt1"/>
                </a:solidFill>
              </a:rPr>
              <a:t>Security tokens;</a:t>
            </a:r>
            <a:endParaRPr sz="1500" dirty="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 dirty="0">
                <a:solidFill>
                  <a:schemeClr val="lt1"/>
                </a:solidFill>
              </a:rPr>
              <a:t>E-money tokens;</a:t>
            </a:r>
            <a:endParaRPr lang="bg-BG" sz="1500" dirty="0">
              <a:solidFill>
                <a:schemeClr val="lt1"/>
              </a:solidFill>
            </a:endParaRPr>
          </a:p>
          <a:p>
            <a:pPr marL="13335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</a:pPr>
            <a:endParaRPr lang="bg-BG" sz="1500" dirty="0">
              <a:solidFill>
                <a:schemeClr val="lt1"/>
              </a:solidFill>
            </a:endParaRPr>
          </a:p>
          <a:p>
            <a:pPr marL="13335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</a:pPr>
            <a:r>
              <a:rPr lang="bg-BG" sz="1500" dirty="0">
                <a:solidFill>
                  <a:schemeClr val="lt1"/>
                </a:solidFill>
              </a:rPr>
              <a:t>2) </a:t>
            </a:r>
            <a:r>
              <a:rPr lang="en-GB" sz="1500" dirty="0">
                <a:solidFill>
                  <a:schemeClr val="lt1"/>
                </a:solidFill>
              </a:rPr>
              <a:t>Unregulated crypto assets - all other except for those in 1)</a:t>
            </a:r>
            <a:endParaRPr sz="1500" dirty="0">
              <a:solidFill>
                <a:schemeClr val="lt1"/>
              </a:solidFill>
            </a:endParaRPr>
          </a:p>
        </p:txBody>
      </p:sp>
      <p:pic>
        <p:nvPicPr>
          <p:cNvPr id="133" name="Google Shape;13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3675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lt1"/>
                </a:solidFill>
              </a:rPr>
              <a:t>The UK Perspective 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39" name="Google Shape;139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068200" cy="380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AutoNum type="arabicParenR"/>
            </a:pPr>
            <a:r>
              <a:rPr lang="en-GB" sz="1500" dirty="0">
                <a:solidFill>
                  <a:schemeClr val="lt1"/>
                </a:solidFill>
              </a:rPr>
              <a:t>Different acts are applied to crypto activities at the moment:</a:t>
            </a:r>
            <a:endParaRPr lang="en-BG" sz="1500" dirty="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 dirty="0">
                <a:solidFill>
                  <a:schemeClr val="lt1"/>
                </a:solidFill>
              </a:rPr>
              <a:t>MLRs - FCA registration obligation;</a:t>
            </a:r>
            <a:endParaRPr sz="1500" dirty="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 dirty="0">
                <a:solidFill>
                  <a:schemeClr val="lt1"/>
                </a:solidFill>
              </a:rPr>
              <a:t>FSMA 2023 and FSMA 2000 Amendment Order - rules for promotions;</a:t>
            </a:r>
            <a:endParaRPr sz="1500" dirty="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 dirty="0">
                <a:solidFill>
                  <a:schemeClr val="lt1"/>
                </a:solidFill>
              </a:rPr>
              <a:t>EMRs;</a:t>
            </a:r>
            <a:endParaRPr lang="bg-BG" sz="1500" dirty="0">
              <a:solidFill>
                <a:schemeClr val="lt1"/>
              </a:solidFill>
            </a:endParaRPr>
          </a:p>
          <a:p>
            <a:pPr marL="13335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</a:pPr>
            <a:endParaRPr lang="bg-BG" sz="1500" dirty="0">
              <a:solidFill>
                <a:schemeClr val="lt1"/>
              </a:solidFill>
            </a:endParaRPr>
          </a:p>
          <a:p>
            <a:pPr marL="133350" lvl="0" indent="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</a:pPr>
            <a:r>
              <a:rPr lang="bg-BG" sz="1500" dirty="0">
                <a:solidFill>
                  <a:schemeClr val="lt1"/>
                </a:solidFill>
              </a:rPr>
              <a:t>2) </a:t>
            </a:r>
            <a:r>
              <a:rPr lang="en-GB" sz="1500" dirty="0">
                <a:solidFill>
                  <a:schemeClr val="lt1"/>
                </a:solidFill>
              </a:rPr>
              <a:t>FCA has published a roadmap for ongoing and future crypto regulation:</a:t>
            </a:r>
            <a:endParaRPr sz="1500" dirty="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 dirty="0">
                <a:solidFill>
                  <a:schemeClr val="lt1"/>
                </a:solidFill>
              </a:rPr>
              <a:t>In 2025 a series of consultations is planned; </a:t>
            </a:r>
            <a:endParaRPr sz="1500" dirty="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 dirty="0">
                <a:solidFill>
                  <a:schemeClr val="lt1"/>
                </a:solidFill>
              </a:rPr>
              <a:t>The regulatory regime is expected to come into force in 2026;</a:t>
            </a:r>
            <a:endParaRPr lang="bg-BG" sz="1500" dirty="0">
              <a:solidFill>
                <a:schemeClr val="lt1"/>
              </a:solidFill>
            </a:endParaRPr>
          </a:p>
          <a:p>
            <a:pPr marL="13335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</a:pPr>
            <a:endParaRPr sz="1500" dirty="0">
              <a:solidFill>
                <a:schemeClr val="lt1"/>
              </a:solidFill>
            </a:endParaRPr>
          </a:p>
          <a:p>
            <a:pPr marL="133350" lvl="0" indent="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</a:pPr>
            <a:r>
              <a:rPr lang="bg-BG" sz="1500" dirty="0">
                <a:solidFill>
                  <a:schemeClr val="lt1"/>
                </a:solidFill>
              </a:rPr>
              <a:t>3) </a:t>
            </a:r>
            <a:r>
              <a:rPr lang="en-GB" sz="1500" dirty="0">
                <a:solidFill>
                  <a:schemeClr val="lt1"/>
                </a:solidFill>
              </a:rPr>
              <a:t>Pending Property (Digital Assets) Bill - case law to become an official act?</a:t>
            </a:r>
            <a:endParaRPr sz="1500" dirty="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 i="1" dirty="0">
                <a:solidFill>
                  <a:schemeClr val="lt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D’Aloia v Persons Unknown [2024] EWHC 2342 (Ch)</a:t>
            </a:r>
            <a:endParaRPr sz="1500" dirty="0">
              <a:solidFill>
                <a:schemeClr val="lt1"/>
              </a:solidFill>
            </a:endParaRPr>
          </a:p>
        </p:txBody>
      </p:sp>
      <p:pic>
        <p:nvPicPr>
          <p:cNvPr id="140" name="Google Shape;140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03675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Conclusion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6" name="Google Shape;146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Regulations try to catch-up with the technical and economic developments;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MiCA certainly provides for obligations for new players in the crypto sector, while the already existing ones may not be heavily affected;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The UK aims to cover what was not regulated by the already existing rules; 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The future remains uncertain and we will see what will emerge from the fog on international level. </a:t>
            </a:r>
            <a:endParaRPr sz="1500">
              <a:solidFill>
                <a:schemeClr val="lt1"/>
              </a:solidFill>
            </a:endParaRPr>
          </a:p>
        </p:txBody>
      </p:sp>
      <p:pic>
        <p:nvPicPr>
          <p:cNvPr id="147" name="Google Shape;14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3675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>
            <a:spLocks noGrp="1"/>
          </p:cNvSpPr>
          <p:nvPr>
            <p:ph type="title"/>
          </p:nvPr>
        </p:nvSpPr>
        <p:spPr>
          <a:xfrm>
            <a:off x="311700" y="22854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chemeClr val="lt1"/>
                </a:solidFill>
              </a:rPr>
              <a:t>crypto@newbalkanslawoffice.com</a:t>
            </a:r>
            <a:endParaRPr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lt1"/>
                </a:solidFill>
              </a:rPr>
              <a:t>Thank you for your attention!</a:t>
            </a:r>
            <a:endParaRPr dirty="0">
              <a:solidFill>
                <a:schemeClr val="lt1"/>
              </a:solidFill>
            </a:endParaRPr>
          </a:p>
        </p:txBody>
      </p:sp>
      <p:pic>
        <p:nvPicPr>
          <p:cNvPr id="153" name="Google Shape;153;p26"/>
          <p:cNvPicPr preferRelativeResize="0"/>
          <p:nvPr/>
        </p:nvPicPr>
        <p:blipFill rotWithShape="1">
          <a:blip r:embed="rId3">
            <a:alphaModFix/>
          </a:blip>
          <a:srcRect b="-25960"/>
          <a:stretch/>
        </p:blipFill>
        <p:spPr>
          <a:xfrm>
            <a:off x="3419350" y="513300"/>
            <a:ext cx="2305300" cy="262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Contents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solidFill>
                  <a:schemeClr val="lt1"/>
                </a:solidFill>
              </a:rPr>
              <a:t>Where do we stand with crypto?</a:t>
            </a:r>
            <a:endParaRPr sz="2200">
              <a:solidFill>
                <a:schemeClr val="lt1"/>
              </a:solidFill>
            </a:endParaRPr>
          </a:p>
          <a:p>
            <a:pPr marL="457200" lvl="0" indent="-336867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ct val="100000"/>
              <a:buChar char="-"/>
            </a:pPr>
            <a:r>
              <a:rPr lang="en-GB" sz="2200">
                <a:solidFill>
                  <a:schemeClr val="lt1"/>
                </a:solidFill>
              </a:rPr>
              <a:t>The European Perspective - MiCA;</a:t>
            </a:r>
            <a:endParaRPr sz="2200">
              <a:solidFill>
                <a:schemeClr val="lt1"/>
              </a:solidFill>
            </a:endParaRPr>
          </a:p>
          <a:p>
            <a:pPr marL="457200" lvl="0" indent="-33686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-"/>
            </a:pPr>
            <a:r>
              <a:rPr lang="en-GB" sz="2200">
                <a:solidFill>
                  <a:schemeClr val="lt1"/>
                </a:solidFill>
              </a:rPr>
              <a:t>What is a WP actually?</a:t>
            </a:r>
            <a:endParaRPr sz="2200">
              <a:solidFill>
                <a:schemeClr val="lt1"/>
              </a:solidFill>
            </a:endParaRPr>
          </a:p>
          <a:p>
            <a:pPr marL="457200" lvl="0" indent="-33686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-"/>
            </a:pPr>
            <a:r>
              <a:rPr lang="en-GB" sz="2200">
                <a:solidFill>
                  <a:schemeClr val="lt1"/>
                </a:solidFill>
              </a:rPr>
              <a:t>Other Tokens;</a:t>
            </a:r>
            <a:endParaRPr sz="2200">
              <a:solidFill>
                <a:schemeClr val="lt1"/>
              </a:solidFill>
            </a:endParaRPr>
          </a:p>
          <a:p>
            <a:pPr marL="457200" lvl="0" indent="-33686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-"/>
            </a:pPr>
            <a:r>
              <a:rPr lang="en-GB" sz="2200">
                <a:solidFill>
                  <a:schemeClr val="lt1"/>
                </a:solidFill>
              </a:rPr>
              <a:t>Asset Referenced Tokens;</a:t>
            </a:r>
            <a:endParaRPr sz="2200">
              <a:solidFill>
                <a:schemeClr val="lt1"/>
              </a:solidFill>
            </a:endParaRPr>
          </a:p>
          <a:p>
            <a:pPr marL="457200" lvl="0" indent="-33686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-"/>
            </a:pPr>
            <a:r>
              <a:rPr lang="en-GB" sz="2200">
                <a:solidFill>
                  <a:schemeClr val="lt1"/>
                </a:solidFill>
              </a:rPr>
              <a:t>E-money Tokens;</a:t>
            </a:r>
            <a:endParaRPr sz="2200">
              <a:solidFill>
                <a:schemeClr val="lt1"/>
              </a:solidFill>
            </a:endParaRPr>
          </a:p>
          <a:p>
            <a:pPr marL="457200" lvl="0" indent="-33686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-"/>
            </a:pPr>
            <a:r>
              <a:rPr lang="en-GB" sz="2200">
                <a:solidFill>
                  <a:schemeClr val="lt1"/>
                </a:solidFill>
              </a:rPr>
              <a:t>CASPs;</a:t>
            </a:r>
            <a:endParaRPr sz="2200">
              <a:solidFill>
                <a:schemeClr val="lt1"/>
              </a:solidFill>
            </a:endParaRPr>
          </a:p>
          <a:p>
            <a:pPr marL="457200" lvl="0" indent="-33686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-"/>
            </a:pPr>
            <a:r>
              <a:rPr lang="en-GB" sz="2200">
                <a:solidFill>
                  <a:schemeClr val="lt1"/>
                </a:solidFill>
              </a:rPr>
              <a:t>Bulgaria's Approach;</a:t>
            </a:r>
            <a:endParaRPr sz="2200">
              <a:solidFill>
                <a:schemeClr val="lt1"/>
              </a:solidFill>
            </a:endParaRPr>
          </a:p>
          <a:p>
            <a:pPr marL="457200" lvl="0" indent="-33686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-"/>
            </a:pPr>
            <a:r>
              <a:rPr lang="en-GB" sz="2200">
                <a:solidFill>
                  <a:schemeClr val="lt1"/>
                </a:solidFill>
              </a:rPr>
              <a:t>The UK Perspective;</a:t>
            </a:r>
            <a:endParaRPr sz="2200">
              <a:solidFill>
                <a:schemeClr val="lt1"/>
              </a:solidFill>
            </a:endParaRPr>
          </a:p>
          <a:p>
            <a:pPr marL="457200" lvl="0" indent="-33686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-"/>
            </a:pPr>
            <a:r>
              <a:rPr lang="en-GB" sz="2200">
                <a:solidFill>
                  <a:schemeClr val="lt1"/>
                </a:solidFill>
              </a:rPr>
              <a:t>Conclusion.</a:t>
            </a:r>
            <a:endParaRPr sz="220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2400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The European Perspective - MiCA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What does MiCA regulate?</a:t>
            </a:r>
            <a:endParaRPr>
              <a:solidFill>
                <a:schemeClr val="lt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-GB">
                <a:solidFill>
                  <a:schemeClr val="lt1"/>
                </a:solidFill>
              </a:rPr>
              <a:t>Issuance, offer to the public and admission to trading of:</a:t>
            </a:r>
            <a:endParaRPr>
              <a:solidFill>
                <a:schemeClr val="lt1"/>
              </a:solidFill>
            </a:endParaRPr>
          </a:p>
          <a:p>
            <a:pPr marL="809999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arenR"/>
            </a:pPr>
            <a:r>
              <a:rPr lang="en-GB">
                <a:solidFill>
                  <a:schemeClr val="lt1"/>
                </a:solidFill>
              </a:rPr>
              <a:t>Asset-referenced tokens;</a:t>
            </a:r>
            <a:endParaRPr>
              <a:solidFill>
                <a:schemeClr val="lt1"/>
              </a:solidFill>
            </a:endParaRPr>
          </a:p>
          <a:p>
            <a:pPr marL="809999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arenR"/>
            </a:pPr>
            <a:r>
              <a:rPr lang="en-GB">
                <a:solidFill>
                  <a:schemeClr val="lt1"/>
                </a:solidFill>
              </a:rPr>
              <a:t>E-money tokens;</a:t>
            </a:r>
            <a:endParaRPr>
              <a:solidFill>
                <a:schemeClr val="lt1"/>
              </a:solidFill>
            </a:endParaRPr>
          </a:p>
          <a:p>
            <a:pPr marL="809999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AutoNum type="arabicParenR"/>
            </a:pPr>
            <a:r>
              <a:rPr lang="en-GB">
                <a:solidFill>
                  <a:schemeClr val="lt1"/>
                </a:solidFill>
              </a:rPr>
              <a:t>Other tokens than 1) and 2);</a:t>
            </a:r>
            <a:endParaRPr>
              <a:solidFill>
                <a:schemeClr val="l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-GB">
                <a:solidFill>
                  <a:schemeClr val="lt1"/>
                </a:solidFill>
              </a:rPr>
              <a:t>Rules for CASPs;</a:t>
            </a:r>
            <a:endParaRPr>
              <a:solidFill>
                <a:schemeClr val="l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-GB">
                <a:solidFill>
                  <a:schemeClr val="lt1"/>
                </a:solidFill>
              </a:rPr>
              <a:t>Protection rules for holders;</a:t>
            </a:r>
            <a:endParaRPr>
              <a:solidFill>
                <a:schemeClr val="l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-GB">
                <a:solidFill>
                  <a:schemeClr val="lt1"/>
                </a:solidFill>
              </a:rPr>
              <a:t>Prevention of market abuse rules.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2400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13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The European Perspective - MiCA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2400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3" name="Google Shape;83;p16"/>
          <p:cNvGraphicFramePr/>
          <p:nvPr/>
        </p:nvGraphicFramePr>
        <p:xfrm>
          <a:off x="399550" y="1217150"/>
          <a:ext cx="8344875" cy="3687930"/>
        </p:xfrm>
        <a:graphic>
          <a:graphicData uri="http://schemas.openxmlformats.org/drawingml/2006/table">
            <a:tbl>
              <a:tblPr>
                <a:noFill/>
                <a:tableStyleId>{B26B16A3-AF8D-40EC-8661-4F89C34B457A}</a:tableStyleId>
              </a:tblPr>
              <a:tblGrid>
                <a:gridCol w="166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Who?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Licence under MiCA?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WP?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How?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Asset referenced tokens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Credit institutions/authorised legal entities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YES*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Approved (together with the application)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MiCA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E-money tokens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Credit/e-money institutions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NO*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Notification only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Refers to Directive 2009/110/EC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Other tokens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Any legal entity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NO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Notification only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MiCA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CASPs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Certain already licenced entities and other authorised legal entities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YES*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NO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>
                          <a:solidFill>
                            <a:schemeClr val="lt1"/>
                          </a:solidFill>
                        </a:rPr>
                        <a:t>MiCA + references to other EU legislative acts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What is WP actually?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797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65"/>
              <a:buChar char="-"/>
            </a:pPr>
            <a:r>
              <a:rPr lang="en-GB" sz="1565" dirty="0">
                <a:solidFill>
                  <a:schemeClr val="lt1"/>
                </a:solidFill>
              </a:rPr>
              <a:t>Generally, WP is a set of information which the obliged subject shall bring to the public and to the competent authority, namely information about: </a:t>
            </a:r>
            <a:endParaRPr sz="1565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endParaRPr sz="1565" dirty="0">
              <a:solidFill>
                <a:schemeClr val="lt1"/>
              </a:solidFill>
            </a:endParaRPr>
          </a:p>
          <a:p>
            <a:pPr marL="899999" lvl="0" indent="-32797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65"/>
              <a:buChar char="●"/>
            </a:pPr>
            <a:r>
              <a:rPr lang="en-GB" sz="1565" dirty="0">
                <a:solidFill>
                  <a:schemeClr val="lt1"/>
                </a:solidFill>
              </a:rPr>
              <a:t>Offeror/person seeking admission/issuer</a:t>
            </a:r>
            <a:r>
              <a:rPr lang="bg-BG" sz="1565" dirty="0">
                <a:solidFill>
                  <a:schemeClr val="lt1"/>
                </a:solidFill>
              </a:rPr>
              <a:t>;</a:t>
            </a:r>
            <a:endParaRPr sz="1565" dirty="0">
              <a:solidFill>
                <a:schemeClr val="lt1"/>
              </a:solidFill>
            </a:endParaRPr>
          </a:p>
          <a:p>
            <a:pPr marL="899999" lvl="0" indent="-32797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65"/>
              <a:buChar char="●"/>
            </a:pPr>
            <a:r>
              <a:rPr lang="en-GB" sz="1565" dirty="0">
                <a:solidFill>
                  <a:schemeClr val="lt1"/>
                </a:solidFill>
              </a:rPr>
              <a:t>Crypto asset project, crypto asset itself, its offer to the public and admission to trading, rights and obligations attached to the crypto-asset; </a:t>
            </a:r>
            <a:endParaRPr sz="1565" dirty="0">
              <a:solidFill>
                <a:schemeClr val="lt1"/>
              </a:solidFill>
            </a:endParaRPr>
          </a:p>
          <a:p>
            <a:pPr marL="899999" lvl="0" indent="-32797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65"/>
              <a:buChar char="●"/>
            </a:pPr>
            <a:r>
              <a:rPr lang="en-GB" sz="1565" dirty="0">
                <a:solidFill>
                  <a:schemeClr val="lt1"/>
                </a:solidFill>
              </a:rPr>
              <a:t>Risks;</a:t>
            </a:r>
            <a:endParaRPr sz="1565" dirty="0">
              <a:solidFill>
                <a:schemeClr val="lt1"/>
              </a:solidFill>
            </a:endParaRPr>
          </a:p>
          <a:p>
            <a:pPr marL="899999" lvl="0" indent="-32797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65"/>
              <a:buChar char="●"/>
            </a:pPr>
            <a:r>
              <a:rPr lang="en-GB" sz="1565" dirty="0">
                <a:solidFill>
                  <a:schemeClr val="lt1"/>
                </a:solidFill>
              </a:rPr>
              <a:t>Environmental impact. </a:t>
            </a:r>
            <a:endParaRPr sz="1565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1565" dirty="0">
              <a:solidFill>
                <a:schemeClr val="lt1"/>
              </a:solidFill>
            </a:endParaRPr>
          </a:p>
          <a:p>
            <a:pPr marL="457200" lvl="0" indent="-327977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65"/>
              <a:buChar char="-"/>
            </a:pPr>
            <a:r>
              <a:rPr lang="en-GB" sz="1565" dirty="0">
                <a:solidFill>
                  <a:schemeClr val="lt1"/>
                </a:solidFill>
              </a:rPr>
              <a:t>WP also shall contain short and non-technical summaries; </a:t>
            </a:r>
            <a:endParaRPr sz="1565" dirty="0">
              <a:solidFill>
                <a:schemeClr val="lt1"/>
              </a:solidFill>
            </a:endParaRPr>
          </a:p>
          <a:p>
            <a:pPr marL="457200" lvl="0" indent="-32797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65"/>
              <a:buChar char="-"/>
            </a:pPr>
            <a:r>
              <a:rPr lang="en-GB" sz="1565" dirty="0">
                <a:solidFill>
                  <a:schemeClr val="lt1"/>
                </a:solidFill>
              </a:rPr>
              <a:t>Liability for incomplete, unfair, unclear information in WP.</a:t>
            </a:r>
            <a:endParaRPr sz="1565" dirty="0">
              <a:solidFill>
                <a:schemeClr val="lt1"/>
              </a:solidFill>
            </a:endParaRPr>
          </a:p>
        </p:txBody>
      </p:sp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2400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Other Tokens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This is the broadest category and the one with the least restrictive regulation. </a:t>
            </a:r>
            <a:endParaRPr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lt1"/>
                </a:solidFill>
              </a:rPr>
              <a:t>Highlights:</a:t>
            </a:r>
            <a:endParaRPr sz="16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Legal person/undertaking; 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No requirement for licence; 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Prepared, notified and published a WP;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Provide right to withdrawal of retail holders (14 days upon the agreement for purchase) and reimbursement (art. 13);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Other requirements: act fairly, manage conflicts of interest, guarantee return of funds in case of cancelled public offer.  </a:t>
            </a:r>
            <a:endParaRPr sz="1500">
              <a:solidFill>
                <a:schemeClr val="lt1"/>
              </a:solidFill>
            </a:endParaRPr>
          </a:p>
        </p:txBody>
      </p:sp>
      <p:pic>
        <p:nvPicPr>
          <p:cNvPr id="97" name="Google Shape;9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2400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Asset Referenced Tokens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311700" y="1432500"/>
            <a:ext cx="8520600" cy="313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Highlights: </a:t>
            </a:r>
            <a:endParaRPr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Legal persons/undertakings licenced under MiCA or already licenced credit institutions;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Prepared, notified, </a:t>
            </a:r>
            <a:r>
              <a:rPr lang="en-GB" sz="1500" b="1" u="sng">
                <a:solidFill>
                  <a:schemeClr val="lt1"/>
                </a:solidFill>
              </a:rPr>
              <a:t>approved</a:t>
            </a:r>
            <a:r>
              <a:rPr lang="en-GB" sz="1500">
                <a:solidFill>
                  <a:schemeClr val="lt1"/>
                </a:solidFill>
              </a:rPr>
              <a:t> and published a WP;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MiCA provides for obligation for reserve of assets and implies how to invest it;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Permanent right to redemption of holders;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Prohibition of granting interest; 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Maintain recovery and redemption plans;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Maintain certain level of own funds;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Other obligations: act fairly, maintain complaints-handling procedure, manage conflicts of interest, etc. </a:t>
            </a:r>
            <a:endParaRPr sz="1500">
              <a:solidFill>
                <a:schemeClr val="lt1"/>
              </a:solidFill>
            </a:endParaRPr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2400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E-money Tokens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Highlights: </a:t>
            </a:r>
            <a:endParaRPr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MiCA treats the e-money tokens like electronic money;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Already licenced credit institutions or e-money institutions (resp. future ones);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Permanent right to redemption of holders;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Prohibition of granting interest; 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Maintain certain level of own funds;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Prepared, notified and published a WP;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MiCA regulates how and in what the funds received in exchange for e-money tokens shall be invested;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Maintain recovery and redemption plans.</a:t>
            </a:r>
            <a:endParaRPr sz="1500">
              <a:solidFill>
                <a:schemeClr val="lt1"/>
              </a:solidFill>
            </a:endParaRPr>
          </a:p>
        </p:txBody>
      </p:sp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2400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CASPs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CASPs can be:</a:t>
            </a:r>
            <a:endParaRPr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Authorised legal persons;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Credit institution; 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Central securities depository;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Investment firm; 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Market operator;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Electronic money institution;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UCITS management company;</a:t>
            </a:r>
            <a:endParaRPr sz="1500">
              <a:solidFill>
                <a:schemeClr val="lt1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-GB" sz="1500">
                <a:solidFill>
                  <a:schemeClr val="lt1"/>
                </a:solidFill>
              </a:rPr>
              <a:t>Alternative investment fund manager. </a:t>
            </a:r>
            <a:endParaRPr sz="1500">
              <a:solidFill>
                <a:schemeClr val="lt1"/>
              </a:solidFill>
            </a:endParaRPr>
          </a:p>
        </p:txBody>
      </p:sp>
      <p:pic>
        <p:nvPicPr>
          <p:cNvPr id="118" name="Google Shape;11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3675" y="245600"/>
            <a:ext cx="1076325" cy="9715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9" name="Google Shape;119;p21"/>
          <p:cNvCxnSpPr/>
          <p:nvPr/>
        </p:nvCxnSpPr>
        <p:spPr>
          <a:xfrm rot="10800000" flipH="1">
            <a:off x="428625" y="1973800"/>
            <a:ext cx="4466700" cy="11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802</Words>
  <Application>Microsoft Macintosh PowerPoint</Application>
  <PresentationFormat>On-screen Show (16:9)</PresentationFormat>
  <Paragraphs>128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Proxima Nova</vt:lpstr>
      <vt:lpstr>Arial</vt:lpstr>
      <vt:lpstr>Spearmint</vt:lpstr>
      <vt:lpstr>Approaches to Blockchain in the EU and UK</vt:lpstr>
      <vt:lpstr>Contents</vt:lpstr>
      <vt:lpstr>The European Perspective - MiCA</vt:lpstr>
      <vt:lpstr>The European Perspective - MiCA</vt:lpstr>
      <vt:lpstr>What is WP actually?</vt:lpstr>
      <vt:lpstr>Other Tokens</vt:lpstr>
      <vt:lpstr>Asset Referenced Tokens</vt:lpstr>
      <vt:lpstr>E-money Tokens</vt:lpstr>
      <vt:lpstr>CASPs</vt:lpstr>
      <vt:lpstr>Bulgaria's Approach</vt:lpstr>
      <vt:lpstr>The UK Perspective </vt:lpstr>
      <vt:lpstr>The UK Perspective </vt:lpstr>
      <vt:lpstr>Conclusion </vt:lpstr>
      <vt:lpstr>crypto@newbalkanslawoffice.com  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Approaches to Blockchain in the EU and UK</dc:title>
  <cp:lastModifiedBy>Microsoft Office User</cp:lastModifiedBy>
  <cp:revision>1</cp:revision>
  <dcterms:modified xsi:type="dcterms:W3CDTF">2025-02-19T18:13:59Z</dcterms:modified>
</cp:coreProperties>
</file>