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1" r:id="rId7"/>
    <p:sldId id="261" r:id="rId8"/>
    <p:sldId id="262" r:id="rId9"/>
    <p:sldId id="263" r:id="rId10"/>
    <p:sldId id="264" r:id="rId11"/>
    <p:sldId id="265" r:id="rId12"/>
    <p:sldId id="266" r:id="rId13"/>
    <p:sldId id="267" r:id="rId14"/>
    <p:sldId id="268" r:id="rId15"/>
    <p:sldId id="269" r:id="rId16"/>
    <p:sldId id="270"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6B41B93C-BFB5-2B4A-0B53-AC91093901D9}"/>
              </a:ext>
            </a:extLst>
          </p:cNvPr>
          <p:cNvSpPr>
            <a:spLocks noGrp="1"/>
          </p:cNvSpPr>
          <p:nvPr>
            <p:ph type="ctrTitle"/>
          </p:nvPr>
        </p:nvSpPr>
        <p:spPr>
          <a:xfrm>
            <a:off x="1524000" y="1122363"/>
            <a:ext cx="9144000" cy="2387600"/>
          </a:xfrm>
        </p:spPr>
        <p:txBody>
          <a:bodyPr anchor="b"/>
          <a:lstStyle>
            <a:lvl1pPr algn="ctr">
              <a:defRPr sz="6000"/>
            </a:lvl1pPr>
          </a:lstStyle>
          <a:p>
            <a:r>
              <a:rPr lang="bg-BG"/>
              <a:t>Редакт. стил загл. образец</a:t>
            </a:r>
            <a:endParaRPr lang="fr-FR"/>
          </a:p>
        </p:txBody>
      </p:sp>
      <p:sp>
        <p:nvSpPr>
          <p:cNvPr id="3" name="Подзаглавие 2">
            <a:extLst>
              <a:ext uri="{FF2B5EF4-FFF2-40B4-BE49-F238E27FC236}">
                <a16:creationId xmlns:a16="http://schemas.microsoft.com/office/drawing/2014/main" id="{A8971FB0-CEAA-7143-DCC6-988F15FDF6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bg-BG"/>
              <a:t>Щракнете, за да редактирате стила на подзаглавието в образеца</a:t>
            </a:r>
            <a:endParaRPr lang="fr-FR"/>
          </a:p>
        </p:txBody>
      </p:sp>
      <p:sp>
        <p:nvSpPr>
          <p:cNvPr id="4" name="Контейнер за дата 3">
            <a:extLst>
              <a:ext uri="{FF2B5EF4-FFF2-40B4-BE49-F238E27FC236}">
                <a16:creationId xmlns:a16="http://schemas.microsoft.com/office/drawing/2014/main" id="{42BD0F7C-529B-B9A2-7BE7-4B53E68A4D1F}"/>
              </a:ext>
            </a:extLst>
          </p:cNvPr>
          <p:cNvSpPr>
            <a:spLocks noGrp="1"/>
          </p:cNvSpPr>
          <p:nvPr>
            <p:ph type="dt" sz="half" idx="10"/>
          </p:nvPr>
        </p:nvSpPr>
        <p:spPr/>
        <p:txBody>
          <a:bodyPr/>
          <a:lstStyle/>
          <a:p>
            <a:fld id="{B5A3B1BC-6EF0-465A-B5DF-49389C430A16}" type="datetimeFigureOut">
              <a:rPr lang="fr-FR" smtClean="0"/>
              <a:t>18/02/2025</a:t>
            </a:fld>
            <a:endParaRPr lang="fr-FR"/>
          </a:p>
        </p:txBody>
      </p:sp>
      <p:sp>
        <p:nvSpPr>
          <p:cNvPr id="5" name="Контейнер за долния колонтитул 4">
            <a:extLst>
              <a:ext uri="{FF2B5EF4-FFF2-40B4-BE49-F238E27FC236}">
                <a16:creationId xmlns:a16="http://schemas.microsoft.com/office/drawing/2014/main" id="{46F86E5C-0E26-9C0A-953D-A69ABE565720}"/>
              </a:ext>
            </a:extLst>
          </p:cNvPr>
          <p:cNvSpPr>
            <a:spLocks noGrp="1"/>
          </p:cNvSpPr>
          <p:nvPr>
            <p:ph type="ftr" sz="quarter" idx="11"/>
          </p:nvPr>
        </p:nvSpPr>
        <p:spPr/>
        <p:txBody>
          <a:bodyPr/>
          <a:lstStyle/>
          <a:p>
            <a:endParaRPr lang="fr-FR"/>
          </a:p>
        </p:txBody>
      </p:sp>
      <p:sp>
        <p:nvSpPr>
          <p:cNvPr id="6" name="Контейнер за номер на слайда 5">
            <a:extLst>
              <a:ext uri="{FF2B5EF4-FFF2-40B4-BE49-F238E27FC236}">
                <a16:creationId xmlns:a16="http://schemas.microsoft.com/office/drawing/2014/main" id="{F1C38BF5-15AD-ECB0-3300-571AB45B8F8E}"/>
              </a:ext>
            </a:extLst>
          </p:cNvPr>
          <p:cNvSpPr>
            <a:spLocks noGrp="1"/>
          </p:cNvSpPr>
          <p:nvPr>
            <p:ph type="sldNum" sz="quarter" idx="12"/>
          </p:nvPr>
        </p:nvSpPr>
        <p:spPr/>
        <p:txBody>
          <a:bodyPr/>
          <a:lstStyle/>
          <a:p>
            <a:fld id="{CB87ACFF-DC7C-4D61-B7D0-278B56F8F3E3}" type="slidenum">
              <a:rPr lang="fr-FR" smtClean="0"/>
              <a:t>‹#›</a:t>
            </a:fld>
            <a:endParaRPr lang="fr-FR"/>
          </a:p>
        </p:txBody>
      </p:sp>
    </p:spTree>
    <p:extLst>
      <p:ext uri="{BB962C8B-B14F-4D97-AF65-F5344CB8AC3E}">
        <p14:creationId xmlns:p14="http://schemas.microsoft.com/office/powerpoint/2010/main" val="174039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E028ABBD-393E-DFEB-E765-4E31A89D928F}"/>
              </a:ext>
            </a:extLst>
          </p:cNvPr>
          <p:cNvSpPr>
            <a:spLocks noGrp="1"/>
          </p:cNvSpPr>
          <p:nvPr>
            <p:ph type="title"/>
          </p:nvPr>
        </p:nvSpPr>
        <p:spPr/>
        <p:txBody>
          <a:bodyPr/>
          <a:lstStyle/>
          <a:p>
            <a:r>
              <a:rPr lang="bg-BG"/>
              <a:t>Редакт. стил загл. образец</a:t>
            </a:r>
            <a:endParaRPr lang="fr-FR"/>
          </a:p>
        </p:txBody>
      </p:sp>
      <p:sp>
        <p:nvSpPr>
          <p:cNvPr id="3" name="Контейнер за вертикален текст 2">
            <a:extLst>
              <a:ext uri="{FF2B5EF4-FFF2-40B4-BE49-F238E27FC236}">
                <a16:creationId xmlns:a16="http://schemas.microsoft.com/office/drawing/2014/main" id="{4BB4CEF8-031B-722C-6032-AA86FB532925}"/>
              </a:ext>
            </a:extLst>
          </p:cNvPr>
          <p:cNvSpPr>
            <a:spLocks noGrp="1"/>
          </p:cNvSpPr>
          <p:nvPr>
            <p:ph type="body" orient="vert" idx="1"/>
          </p:nvPr>
        </p:nvSpPr>
        <p:spPr/>
        <p:txBody>
          <a:bodyPr vert="eaVe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fr-FR"/>
          </a:p>
        </p:txBody>
      </p:sp>
      <p:sp>
        <p:nvSpPr>
          <p:cNvPr id="4" name="Контейнер за дата 3">
            <a:extLst>
              <a:ext uri="{FF2B5EF4-FFF2-40B4-BE49-F238E27FC236}">
                <a16:creationId xmlns:a16="http://schemas.microsoft.com/office/drawing/2014/main" id="{C59828F2-3294-20CC-42BE-089B17352A67}"/>
              </a:ext>
            </a:extLst>
          </p:cNvPr>
          <p:cNvSpPr>
            <a:spLocks noGrp="1"/>
          </p:cNvSpPr>
          <p:nvPr>
            <p:ph type="dt" sz="half" idx="10"/>
          </p:nvPr>
        </p:nvSpPr>
        <p:spPr/>
        <p:txBody>
          <a:bodyPr/>
          <a:lstStyle/>
          <a:p>
            <a:fld id="{B5A3B1BC-6EF0-465A-B5DF-49389C430A16}" type="datetimeFigureOut">
              <a:rPr lang="fr-FR" smtClean="0"/>
              <a:t>18/02/2025</a:t>
            </a:fld>
            <a:endParaRPr lang="fr-FR"/>
          </a:p>
        </p:txBody>
      </p:sp>
      <p:sp>
        <p:nvSpPr>
          <p:cNvPr id="5" name="Контейнер за долния колонтитул 4">
            <a:extLst>
              <a:ext uri="{FF2B5EF4-FFF2-40B4-BE49-F238E27FC236}">
                <a16:creationId xmlns:a16="http://schemas.microsoft.com/office/drawing/2014/main" id="{FC775A12-B96E-E8F5-10B9-A050974812CF}"/>
              </a:ext>
            </a:extLst>
          </p:cNvPr>
          <p:cNvSpPr>
            <a:spLocks noGrp="1"/>
          </p:cNvSpPr>
          <p:nvPr>
            <p:ph type="ftr" sz="quarter" idx="11"/>
          </p:nvPr>
        </p:nvSpPr>
        <p:spPr/>
        <p:txBody>
          <a:bodyPr/>
          <a:lstStyle/>
          <a:p>
            <a:endParaRPr lang="fr-FR"/>
          </a:p>
        </p:txBody>
      </p:sp>
      <p:sp>
        <p:nvSpPr>
          <p:cNvPr id="6" name="Контейнер за номер на слайда 5">
            <a:extLst>
              <a:ext uri="{FF2B5EF4-FFF2-40B4-BE49-F238E27FC236}">
                <a16:creationId xmlns:a16="http://schemas.microsoft.com/office/drawing/2014/main" id="{5DBFB3F7-0F19-89E0-D8E3-200BA4E03215}"/>
              </a:ext>
            </a:extLst>
          </p:cNvPr>
          <p:cNvSpPr>
            <a:spLocks noGrp="1"/>
          </p:cNvSpPr>
          <p:nvPr>
            <p:ph type="sldNum" sz="quarter" idx="12"/>
          </p:nvPr>
        </p:nvSpPr>
        <p:spPr/>
        <p:txBody>
          <a:bodyPr/>
          <a:lstStyle/>
          <a:p>
            <a:fld id="{CB87ACFF-DC7C-4D61-B7D0-278B56F8F3E3}" type="slidenum">
              <a:rPr lang="fr-FR" smtClean="0"/>
              <a:t>‹#›</a:t>
            </a:fld>
            <a:endParaRPr lang="fr-FR"/>
          </a:p>
        </p:txBody>
      </p:sp>
    </p:spTree>
    <p:extLst>
      <p:ext uri="{BB962C8B-B14F-4D97-AF65-F5344CB8AC3E}">
        <p14:creationId xmlns:p14="http://schemas.microsoft.com/office/powerpoint/2010/main" val="1870554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a:extLst>
              <a:ext uri="{FF2B5EF4-FFF2-40B4-BE49-F238E27FC236}">
                <a16:creationId xmlns:a16="http://schemas.microsoft.com/office/drawing/2014/main" id="{0B18E3D4-6BB9-148E-A9C6-3061361553B3}"/>
              </a:ext>
            </a:extLst>
          </p:cNvPr>
          <p:cNvSpPr>
            <a:spLocks noGrp="1"/>
          </p:cNvSpPr>
          <p:nvPr>
            <p:ph type="title" orient="vert"/>
          </p:nvPr>
        </p:nvSpPr>
        <p:spPr>
          <a:xfrm>
            <a:off x="8724900" y="365125"/>
            <a:ext cx="2628900" cy="5811838"/>
          </a:xfrm>
        </p:spPr>
        <p:txBody>
          <a:bodyPr vert="eaVert"/>
          <a:lstStyle/>
          <a:p>
            <a:r>
              <a:rPr lang="bg-BG"/>
              <a:t>Редакт. стил загл. образец</a:t>
            </a:r>
            <a:endParaRPr lang="fr-FR"/>
          </a:p>
        </p:txBody>
      </p:sp>
      <p:sp>
        <p:nvSpPr>
          <p:cNvPr id="3" name="Контейнер за вертикален текст 2">
            <a:extLst>
              <a:ext uri="{FF2B5EF4-FFF2-40B4-BE49-F238E27FC236}">
                <a16:creationId xmlns:a16="http://schemas.microsoft.com/office/drawing/2014/main" id="{9593D5A2-D68E-1C01-F58C-3F2C2C82747E}"/>
              </a:ext>
            </a:extLst>
          </p:cNvPr>
          <p:cNvSpPr>
            <a:spLocks noGrp="1"/>
          </p:cNvSpPr>
          <p:nvPr>
            <p:ph type="body" orient="vert" idx="1"/>
          </p:nvPr>
        </p:nvSpPr>
        <p:spPr>
          <a:xfrm>
            <a:off x="838200" y="365125"/>
            <a:ext cx="7734300" cy="5811838"/>
          </a:xfrm>
        </p:spPr>
        <p:txBody>
          <a:bodyPr vert="eaVe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fr-FR"/>
          </a:p>
        </p:txBody>
      </p:sp>
      <p:sp>
        <p:nvSpPr>
          <p:cNvPr id="4" name="Контейнер за дата 3">
            <a:extLst>
              <a:ext uri="{FF2B5EF4-FFF2-40B4-BE49-F238E27FC236}">
                <a16:creationId xmlns:a16="http://schemas.microsoft.com/office/drawing/2014/main" id="{E1484AE4-0C35-3E74-E701-C963745484E6}"/>
              </a:ext>
            </a:extLst>
          </p:cNvPr>
          <p:cNvSpPr>
            <a:spLocks noGrp="1"/>
          </p:cNvSpPr>
          <p:nvPr>
            <p:ph type="dt" sz="half" idx="10"/>
          </p:nvPr>
        </p:nvSpPr>
        <p:spPr/>
        <p:txBody>
          <a:bodyPr/>
          <a:lstStyle/>
          <a:p>
            <a:fld id="{B5A3B1BC-6EF0-465A-B5DF-49389C430A16}" type="datetimeFigureOut">
              <a:rPr lang="fr-FR" smtClean="0"/>
              <a:t>18/02/2025</a:t>
            </a:fld>
            <a:endParaRPr lang="fr-FR"/>
          </a:p>
        </p:txBody>
      </p:sp>
      <p:sp>
        <p:nvSpPr>
          <p:cNvPr id="5" name="Контейнер за долния колонтитул 4">
            <a:extLst>
              <a:ext uri="{FF2B5EF4-FFF2-40B4-BE49-F238E27FC236}">
                <a16:creationId xmlns:a16="http://schemas.microsoft.com/office/drawing/2014/main" id="{0C5A8FDD-2DE3-9DF7-1C2D-647756A5B0B3}"/>
              </a:ext>
            </a:extLst>
          </p:cNvPr>
          <p:cNvSpPr>
            <a:spLocks noGrp="1"/>
          </p:cNvSpPr>
          <p:nvPr>
            <p:ph type="ftr" sz="quarter" idx="11"/>
          </p:nvPr>
        </p:nvSpPr>
        <p:spPr/>
        <p:txBody>
          <a:bodyPr/>
          <a:lstStyle/>
          <a:p>
            <a:endParaRPr lang="fr-FR"/>
          </a:p>
        </p:txBody>
      </p:sp>
      <p:sp>
        <p:nvSpPr>
          <p:cNvPr id="6" name="Контейнер за номер на слайда 5">
            <a:extLst>
              <a:ext uri="{FF2B5EF4-FFF2-40B4-BE49-F238E27FC236}">
                <a16:creationId xmlns:a16="http://schemas.microsoft.com/office/drawing/2014/main" id="{313B105D-ECD4-0820-9A83-19E0451873A8}"/>
              </a:ext>
            </a:extLst>
          </p:cNvPr>
          <p:cNvSpPr>
            <a:spLocks noGrp="1"/>
          </p:cNvSpPr>
          <p:nvPr>
            <p:ph type="sldNum" sz="quarter" idx="12"/>
          </p:nvPr>
        </p:nvSpPr>
        <p:spPr/>
        <p:txBody>
          <a:bodyPr/>
          <a:lstStyle/>
          <a:p>
            <a:fld id="{CB87ACFF-DC7C-4D61-B7D0-278B56F8F3E3}" type="slidenum">
              <a:rPr lang="fr-FR" smtClean="0"/>
              <a:t>‹#›</a:t>
            </a:fld>
            <a:endParaRPr lang="fr-FR"/>
          </a:p>
        </p:txBody>
      </p:sp>
    </p:spTree>
    <p:extLst>
      <p:ext uri="{BB962C8B-B14F-4D97-AF65-F5344CB8AC3E}">
        <p14:creationId xmlns:p14="http://schemas.microsoft.com/office/powerpoint/2010/main" val="3363783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7270A035-A109-8F0D-0942-A07EAEF8F91E}"/>
              </a:ext>
            </a:extLst>
          </p:cNvPr>
          <p:cNvSpPr>
            <a:spLocks noGrp="1"/>
          </p:cNvSpPr>
          <p:nvPr>
            <p:ph type="title"/>
          </p:nvPr>
        </p:nvSpPr>
        <p:spPr/>
        <p:txBody>
          <a:bodyPr/>
          <a:lstStyle/>
          <a:p>
            <a:r>
              <a:rPr lang="bg-BG"/>
              <a:t>Редакт. стил загл. образец</a:t>
            </a:r>
            <a:endParaRPr lang="fr-FR"/>
          </a:p>
        </p:txBody>
      </p:sp>
      <p:sp>
        <p:nvSpPr>
          <p:cNvPr id="3" name="Контейнер за съдържание 2">
            <a:extLst>
              <a:ext uri="{FF2B5EF4-FFF2-40B4-BE49-F238E27FC236}">
                <a16:creationId xmlns:a16="http://schemas.microsoft.com/office/drawing/2014/main" id="{966782BC-DED8-169F-5884-2F06E275DB0F}"/>
              </a:ext>
            </a:extLst>
          </p:cNvPr>
          <p:cNvSpPr>
            <a:spLocks noGrp="1"/>
          </p:cNvSpPr>
          <p:nvPr>
            <p:ph idx="1"/>
          </p:nvPr>
        </p:nvSpPr>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fr-FR"/>
          </a:p>
        </p:txBody>
      </p:sp>
      <p:sp>
        <p:nvSpPr>
          <p:cNvPr id="4" name="Контейнер за дата 3">
            <a:extLst>
              <a:ext uri="{FF2B5EF4-FFF2-40B4-BE49-F238E27FC236}">
                <a16:creationId xmlns:a16="http://schemas.microsoft.com/office/drawing/2014/main" id="{81F971AB-7272-C1A2-9294-7CD26A212737}"/>
              </a:ext>
            </a:extLst>
          </p:cNvPr>
          <p:cNvSpPr>
            <a:spLocks noGrp="1"/>
          </p:cNvSpPr>
          <p:nvPr>
            <p:ph type="dt" sz="half" idx="10"/>
          </p:nvPr>
        </p:nvSpPr>
        <p:spPr/>
        <p:txBody>
          <a:bodyPr/>
          <a:lstStyle/>
          <a:p>
            <a:fld id="{B5A3B1BC-6EF0-465A-B5DF-49389C430A16}" type="datetimeFigureOut">
              <a:rPr lang="fr-FR" smtClean="0"/>
              <a:t>18/02/2025</a:t>
            </a:fld>
            <a:endParaRPr lang="fr-FR"/>
          </a:p>
        </p:txBody>
      </p:sp>
      <p:sp>
        <p:nvSpPr>
          <p:cNvPr id="5" name="Контейнер за долния колонтитул 4">
            <a:extLst>
              <a:ext uri="{FF2B5EF4-FFF2-40B4-BE49-F238E27FC236}">
                <a16:creationId xmlns:a16="http://schemas.microsoft.com/office/drawing/2014/main" id="{20B97AC7-6234-0014-00BD-244A259605AF}"/>
              </a:ext>
            </a:extLst>
          </p:cNvPr>
          <p:cNvSpPr>
            <a:spLocks noGrp="1"/>
          </p:cNvSpPr>
          <p:nvPr>
            <p:ph type="ftr" sz="quarter" idx="11"/>
          </p:nvPr>
        </p:nvSpPr>
        <p:spPr/>
        <p:txBody>
          <a:bodyPr/>
          <a:lstStyle/>
          <a:p>
            <a:endParaRPr lang="fr-FR"/>
          </a:p>
        </p:txBody>
      </p:sp>
      <p:sp>
        <p:nvSpPr>
          <p:cNvPr id="6" name="Контейнер за номер на слайда 5">
            <a:extLst>
              <a:ext uri="{FF2B5EF4-FFF2-40B4-BE49-F238E27FC236}">
                <a16:creationId xmlns:a16="http://schemas.microsoft.com/office/drawing/2014/main" id="{943E8BE4-C503-487B-9B57-CF6ABA02CE02}"/>
              </a:ext>
            </a:extLst>
          </p:cNvPr>
          <p:cNvSpPr>
            <a:spLocks noGrp="1"/>
          </p:cNvSpPr>
          <p:nvPr>
            <p:ph type="sldNum" sz="quarter" idx="12"/>
          </p:nvPr>
        </p:nvSpPr>
        <p:spPr/>
        <p:txBody>
          <a:bodyPr/>
          <a:lstStyle/>
          <a:p>
            <a:fld id="{CB87ACFF-DC7C-4D61-B7D0-278B56F8F3E3}" type="slidenum">
              <a:rPr lang="fr-FR" smtClean="0"/>
              <a:t>‹#›</a:t>
            </a:fld>
            <a:endParaRPr lang="fr-FR"/>
          </a:p>
        </p:txBody>
      </p:sp>
    </p:spTree>
    <p:extLst>
      <p:ext uri="{BB962C8B-B14F-4D97-AF65-F5344CB8AC3E}">
        <p14:creationId xmlns:p14="http://schemas.microsoft.com/office/powerpoint/2010/main" val="3072022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разд.">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9908744A-48EE-EC05-E369-3C8BD6750BC3}"/>
              </a:ext>
            </a:extLst>
          </p:cNvPr>
          <p:cNvSpPr>
            <a:spLocks noGrp="1"/>
          </p:cNvSpPr>
          <p:nvPr>
            <p:ph type="title"/>
          </p:nvPr>
        </p:nvSpPr>
        <p:spPr>
          <a:xfrm>
            <a:off x="831850" y="1709738"/>
            <a:ext cx="10515600" cy="2852737"/>
          </a:xfrm>
        </p:spPr>
        <p:txBody>
          <a:bodyPr anchor="b"/>
          <a:lstStyle>
            <a:lvl1pPr>
              <a:defRPr sz="6000"/>
            </a:lvl1pPr>
          </a:lstStyle>
          <a:p>
            <a:r>
              <a:rPr lang="bg-BG"/>
              <a:t>Редакт. стил загл. образец</a:t>
            </a:r>
            <a:endParaRPr lang="fr-FR"/>
          </a:p>
        </p:txBody>
      </p:sp>
      <p:sp>
        <p:nvSpPr>
          <p:cNvPr id="3" name="Текстов контейнер 2">
            <a:extLst>
              <a:ext uri="{FF2B5EF4-FFF2-40B4-BE49-F238E27FC236}">
                <a16:creationId xmlns:a16="http://schemas.microsoft.com/office/drawing/2014/main" id="{D887ED92-1A74-5041-5A04-79DDD0226F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bg-BG"/>
              <a:t>Щракнете, за да редактирате стиловете на текста в образеца</a:t>
            </a:r>
          </a:p>
        </p:txBody>
      </p:sp>
      <p:sp>
        <p:nvSpPr>
          <p:cNvPr id="4" name="Контейнер за дата 3">
            <a:extLst>
              <a:ext uri="{FF2B5EF4-FFF2-40B4-BE49-F238E27FC236}">
                <a16:creationId xmlns:a16="http://schemas.microsoft.com/office/drawing/2014/main" id="{9C2E034B-4B52-6BE8-BFC8-6BFB18287586}"/>
              </a:ext>
            </a:extLst>
          </p:cNvPr>
          <p:cNvSpPr>
            <a:spLocks noGrp="1"/>
          </p:cNvSpPr>
          <p:nvPr>
            <p:ph type="dt" sz="half" idx="10"/>
          </p:nvPr>
        </p:nvSpPr>
        <p:spPr/>
        <p:txBody>
          <a:bodyPr/>
          <a:lstStyle/>
          <a:p>
            <a:fld id="{B5A3B1BC-6EF0-465A-B5DF-49389C430A16}" type="datetimeFigureOut">
              <a:rPr lang="fr-FR" smtClean="0"/>
              <a:t>18/02/2025</a:t>
            </a:fld>
            <a:endParaRPr lang="fr-FR"/>
          </a:p>
        </p:txBody>
      </p:sp>
      <p:sp>
        <p:nvSpPr>
          <p:cNvPr id="5" name="Контейнер за долния колонтитул 4">
            <a:extLst>
              <a:ext uri="{FF2B5EF4-FFF2-40B4-BE49-F238E27FC236}">
                <a16:creationId xmlns:a16="http://schemas.microsoft.com/office/drawing/2014/main" id="{73E91856-7555-6EBE-EB38-42B412C5CF89}"/>
              </a:ext>
            </a:extLst>
          </p:cNvPr>
          <p:cNvSpPr>
            <a:spLocks noGrp="1"/>
          </p:cNvSpPr>
          <p:nvPr>
            <p:ph type="ftr" sz="quarter" idx="11"/>
          </p:nvPr>
        </p:nvSpPr>
        <p:spPr/>
        <p:txBody>
          <a:bodyPr/>
          <a:lstStyle/>
          <a:p>
            <a:endParaRPr lang="fr-FR"/>
          </a:p>
        </p:txBody>
      </p:sp>
      <p:sp>
        <p:nvSpPr>
          <p:cNvPr id="6" name="Контейнер за номер на слайда 5">
            <a:extLst>
              <a:ext uri="{FF2B5EF4-FFF2-40B4-BE49-F238E27FC236}">
                <a16:creationId xmlns:a16="http://schemas.microsoft.com/office/drawing/2014/main" id="{8C70D142-C5E6-FCC7-A253-1AA7E2D37352}"/>
              </a:ext>
            </a:extLst>
          </p:cNvPr>
          <p:cNvSpPr>
            <a:spLocks noGrp="1"/>
          </p:cNvSpPr>
          <p:nvPr>
            <p:ph type="sldNum" sz="quarter" idx="12"/>
          </p:nvPr>
        </p:nvSpPr>
        <p:spPr/>
        <p:txBody>
          <a:bodyPr/>
          <a:lstStyle/>
          <a:p>
            <a:fld id="{CB87ACFF-DC7C-4D61-B7D0-278B56F8F3E3}" type="slidenum">
              <a:rPr lang="fr-FR" smtClean="0"/>
              <a:t>‹#›</a:t>
            </a:fld>
            <a:endParaRPr lang="fr-FR"/>
          </a:p>
        </p:txBody>
      </p:sp>
    </p:spTree>
    <p:extLst>
      <p:ext uri="{BB962C8B-B14F-4D97-AF65-F5344CB8AC3E}">
        <p14:creationId xmlns:p14="http://schemas.microsoft.com/office/powerpoint/2010/main" val="3893651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0A7869F4-2C14-CFEE-E044-4A132FD3C760}"/>
              </a:ext>
            </a:extLst>
          </p:cNvPr>
          <p:cNvSpPr>
            <a:spLocks noGrp="1"/>
          </p:cNvSpPr>
          <p:nvPr>
            <p:ph type="title"/>
          </p:nvPr>
        </p:nvSpPr>
        <p:spPr/>
        <p:txBody>
          <a:bodyPr/>
          <a:lstStyle/>
          <a:p>
            <a:r>
              <a:rPr lang="bg-BG"/>
              <a:t>Редакт. стил загл. образец</a:t>
            </a:r>
            <a:endParaRPr lang="fr-FR"/>
          </a:p>
        </p:txBody>
      </p:sp>
      <p:sp>
        <p:nvSpPr>
          <p:cNvPr id="3" name="Контейнер за съдържание 2">
            <a:extLst>
              <a:ext uri="{FF2B5EF4-FFF2-40B4-BE49-F238E27FC236}">
                <a16:creationId xmlns:a16="http://schemas.microsoft.com/office/drawing/2014/main" id="{8CDD80E1-87D0-F539-9543-8CDF25451C04}"/>
              </a:ext>
            </a:extLst>
          </p:cNvPr>
          <p:cNvSpPr>
            <a:spLocks noGrp="1"/>
          </p:cNvSpPr>
          <p:nvPr>
            <p:ph sz="half" idx="1"/>
          </p:nvPr>
        </p:nvSpPr>
        <p:spPr>
          <a:xfrm>
            <a:off x="838200" y="1825625"/>
            <a:ext cx="5181600" cy="4351338"/>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fr-FR"/>
          </a:p>
        </p:txBody>
      </p:sp>
      <p:sp>
        <p:nvSpPr>
          <p:cNvPr id="4" name="Контейнер за съдържание 3">
            <a:extLst>
              <a:ext uri="{FF2B5EF4-FFF2-40B4-BE49-F238E27FC236}">
                <a16:creationId xmlns:a16="http://schemas.microsoft.com/office/drawing/2014/main" id="{B4E68B47-9521-7061-4D46-444219365EC7}"/>
              </a:ext>
            </a:extLst>
          </p:cNvPr>
          <p:cNvSpPr>
            <a:spLocks noGrp="1"/>
          </p:cNvSpPr>
          <p:nvPr>
            <p:ph sz="half" idx="2"/>
          </p:nvPr>
        </p:nvSpPr>
        <p:spPr>
          <a:xfrm>
            <a:off x="6172200" y="1825625"/>
            <a:ext cx="5181600" cy="4351338"/>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fr-FR"/>
          </a:p>
        </p:txBody>
      </p:sp>
      <p:sp>
        <p:nvSpPr>
          <p:cNvPr id="5" name="Контейнер за дата 4">
            <a:extLst>
              <a:ext uri="{FF2B5EF4-FFF2-40B4-BE49-F238E27FC236}">
                <a16:creationId xmlns:a16="http://schemas.microsoft.com/office/drawing/2014/main" id="{6E9673B8-84B1-409C-6D95-975CE66F102E}"/>
              </a:ext>
            </a:extLst>
          </p:cNvPr>
          <p:cNvSpPr>
            <a:spLocks noGrp="1"/>
          </p:cNvSpPr>
          <p:nvPr>
            <p:ph type="dt" sz="half" idx="10"/>
          </p:nvPr>
        </p:nvSpPr>
        <p:spPr/>
        <p:txBody>
          <a:bodyPr/>
          <a:lstStyle/>
          <a:p>
            <a:fld id="{B5A3B1BC-6EF0-465A-B5DF-49389C430A16}" type="datetimeFigureOut">
              <a:rPr lang="fr-FR" smtClean="0"/>
              <a:t>18/02/2025</a:t>
            </a:fld>
            <a:endParaRPr lang="fr-FR"/>
          </a:p>
        </p:txBody>
      </p:sp>
      <p:sp>
        <p:nvSpPr>
          <p:cNvPr id="6" name="Контейнер за долния колонтитул 5">
            <a:extLst>
              <a:ext uri="{FF2B5EF4-FFF2-40B4-BE49-F238E27FC236}">
                <a16:creationId xmlns:a16="http://schemas.microsoft.com/office/drawing/2014/main" id="{F5EF33F2-E00E-E325-90EF-28C1BE865DB0}"/>
              </a:ext>
            </a:extLst>
          </p:cNvPr>
          <p:cNvSpPr>
            <a:spLocks noGrp="1"/>
          </p:cNvSpPr>
          <p:nvPr>
            <p:ph type="ftr" sz="quarter" idx="11"/>
          </p:nvPr>
        </p:nvSpPr>
        <p:spPr/>
        <p:txBody>
          <a:bodyPr/>
          <a:lstStyle/>
          <a:p>
            <a:endParaRPr lang="fr-FR"/>
          </a:p>
        </p:txBody>
      </p:sp>
      <p:sp>
        <p:nvSpPr>
          <p:cNvPr id="7" name="Контейнер за номер на слайда 6">
            <a:extLst>
              <a:ext uri="{FF2B5EF4-FFF2-40B4-BE49-F238E27FC236}">
                <a16:creationId xmlns:a16="http://schemas.microsoft.com/office/drawing/2014/main" id="{8DE54158-90C0-083A-7A2C-A1733ACAE7FA}"/>
              </a:ext>
            </a:extLst>
          </p:cNvPr>
          <p:cNvSpPr>
            <a:spLocks noGrp="1"/>
          </p:cNvSpPr>
          <p:nvPr>
            <p:ph type="sldNum" sz="quarter" idx="12"/>
          </p:nvPr>
        </p:nvSpPr>
        <p:spPr/>
        <p:txBody>
          <a:bodyPr/>
          <a:lstStyle/>
          <a:p>
            <a:fld id="{CB87ACFF-DC7C-4D61-B7D0-278B56F8F3E3}" type="slidenum">
              <a:rPr lang="fr-FR" smtClean="0"/>
              <a:t>‹#›</a:t>
            </a:fld>
            <a:endParaRPr lang="fr-FR"/>
          </a:p>
        </p:txBody>
      </p:sp>
    </p:spTree>
    <p:extLst>
      <p:ext uri="{BB962C8B-B14F-4D97-AF65-F5344CB8AC3E}">
        <p14:creationId xmlns:p14="http://schemas.microsoft.com/office/powerpoint/2010/main" val="340052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05A95549-DBF1-F16A-E174-07E38DE84135}"/>
              </a:ext>
            </a:extLst>
          </p:cNvPr>
          <p:cNvSpPr>
            <a:spLocks noGrp="1"/>
          </p:cNvSpPr>
          <p:nvPr>
            <p:ph type="title"/>
          </p:nvPr>
        </p:nvSpPr>
        <p:spPr>
          <a:xfrm>
            <a:off x="839788" y="365125"/>
            <a:ext cx="10515600" cy="1325563"/>
          </a:xfrm>
        </p:spPr>
        <p:txBody>
          <a:bodyPr/>
          <a:lstStyle/>
          <a:p>
            <a:r>
              <a:rPr lang="bg-BG"/>
              <a:t>Редакт. стил загл. образец</a:t>
            </a:r>
            <a:endParaRPr lang="fr-FR"/>
          </a:p>
        </p:txBody>
      </p:sp>
      <p:sp>
        <p:nvSpPr>
          <p:cNvPr id="3" name="Текстов контейнер 2">
            <a:extLst>
              <a:ext uri="{FF2B5EF4-FFF2-40B4-BE49-F238E27FC236}">
                <a16:creationId xmlns:a16="http://schemas.microsoft.com/office/drawing/2014/main" id="{72653F83-1D77-D749-746E-3137E07D95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4" name="Контейнер за съдържание 3">
            <a:extLst>
              <a:ext uri="{FF2B5EF4-FFF2-40B4-BE49-F238E27FC236}">
                <a16:creationId xmlns:a16="http://schemas.microsoft.com/office/drawing/2014/main" id="{E64A1C4C-1846-1941-26E0-2DF955678C06}"/>
              </a:ext>
            </a:extLst>
          </p:cNvPr>
          <p:cNvSpPr>
            <a:spLocks noGrp="1"/>
          </p:cNvSpPr>
          <p:nvPr>
            <p:ph sz="half" idx="2"/>
          </p:nvPr>
        </p:nvSpPr>
        <p:spPr>
          <a:xfrm>
            <a:off x="839788" y="2505075"/>
            <a:ext cx="5157787" cy="3684588"/>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fr-FR"/>
          </a:p>
        </p:txBody>
      </p:sp>
      <p:sp>
        <p:nvSpPr>
          <p:cNvPr id="5" name="Текстов контейнер 4">
            <a:extLst>
              <a:ext uri="{FF2B5EF4-FFF2-40B4-BE49-F238E27FC236}">
                <a16:creationId xmlns:a16="http://schemas.microsoft.com/office/drawing/2014/main" id="{FBEBBFD7-791E-EB45-1F4E-1D864F2287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6" name="Контейнер за съдържание 5">
            <a:extLst>
              <a:ext uri="{FF2B5EF4-FFF2-40B4-BE49-F238E27FC236}">
                <a16:creationId xmlns:a16="http://schemas.microsoft.com/office/drawing/2014/main" id="{6A3443D9-F612-852B-A205-F7978A63F111}"/>
              </a:ext>
            </a:extLst>
          </p:cNvPr>
          <p:cNvSpPr>
            <a:spLocks noGrp="1"/>
          </p:cNvSpPr>
          <p:nvPr>
            <p:ph sz="quarter" idx="4"/>
          </p:nvPr>
        </p:nvSpPr>
        <p:spPr>
          <a:xfrm>
            <a:off x="6172200" y="2505075"/>
            <a:ext cx="5183188" cy="3684588"/>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fr-FR"/>
          </a:p>
        </p:txBody>
      </p:sp>
      <p:sp>
        <p:nvSpPr>
          <p:cNvPr id="7" name="Контейнер за дата 6">
            <a:extLst>
              <a:ext uri="{FF2B5EF4-FFF2-40B4-BE49-F238E27FC236}">
                <a16:creationId xmlns:a16="http://schemas.microsoft.com/office/drawing/2014/main" id="{0BB0B39A-9795-D11A-BE2A-95F2501EE095}"/>
              </a:ext>
            </a:extLst>
          </p:cNvPr>
          <p:cNvSpPr>
            <a:spLocks noGrp="1"/>
          </p:cNvSpPr>
          <p:nvPr>
            <p:ph type="dt" sz="half" idx="10"/>
          </p:nvPr>
        </p:nvSpPr>
        <p:spPr/>
        <p:txBody>
          <a:bodyPr/>
          <a:lstStyle/>
          <a:p>
            <a:fld id="{B5A3B1BC-6EF0-465A-B5DF-49389C430A16}" type="datetimeFigureOut">
              <a:rPr lang="fr-FR" smtClean="0"/>
              <a:t>18/02/2025</a:t>
            </a:fld>
            <a:endParaRPr lang="fr-FR"/>
          </a:p>
        </p:txBody>
      </p:sp>
      <p:sp>
        <p:nvSpPr>
          <p:cNvPr id="8" name="Контейнер за долния колонтитул 7">
            <a:extLst>
              <a:ext uri="{FF2B5EF4-FFF2-40B4-BE49-F238E27FC236}">
                <a16:creationId xmlns:a16="http://schemas.microsoft.com/office/drawing/2014/main" id="{ADD4D1DB-82D1-7E7F-5E2D-F28458458C6C}"/>
              </a:ext>
            </a:extLst>
          </p:cNvPr>
          <p:cNvSpPr>
            <a:spLocks noGrp="1"/>
          </p:cNvSpPr>
          <p:nvPr>
            <p:ph type="ftr" sz="quarter" idx="11"/>
          </p:nvPr>
        </p:nvSpPr>
        <p:spPr/>
        <p:txBody>
          <a:bodyPr/>
          <a:lstStyle/>
          <a:p>
            <a:endParaRPr lang="fr-FR"/>
          </a:p>
        </p:txBody>
      </p:sp>
      <p:sp>
        <p:nvSpPr>
          <p:cNvPr id="9" name="Контейнер за номер на слайда 8">
            <a:extLst>
              <a:ext uri="{FF2B5EF4-FFF2-40B4-BE49-F238E27FC236}">
                <a16:creationId xmlns:a16="http://schemas.microsoft.com/office/drawing/2014/main" id="{BC32262F-7E74-D0D7-E70C-36036255037E}"/>
              </a:ext>
            </a:extLst>
          </p:cNvPr>
          <p:cNvSpPr>
            <a:spLocks noGrp="1"/>
          </p:cNvSpPr>
          <p:nvPr>
            <p:ph type="sldNum" sz="quarter" idx="12"/>
          </p:nvPr>
        </p:nvSpPr>
        <p:spPr/>
        <p:txBody>
          <a:bodyPr/>
          <a:lstStyle/>
          <a:p>
            <a:fld id="{CB87ACFF-DC7C-4D61-B7D0-278B56F8F3E3}" type="slidenum">
              <a:rPr lang="fr-FR" smtClean="0"/>
              <a:t>‹#›</a:t>
            </a:fld>
            <a:endParaRPr lang="fr-FR"/>
          </a:p>
        </p:txBody>
      </p:sp>
    </p:spTree>
    <p:extLst>
      <p:ext uri="{BB962C8B-B14F-4D97-AF65-F5344CB8AC3E}">
        <p14:creationId xmlns:p14="http://schemas.microsoft.com/office/powerpoint/2010/main" val="332512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B13F2C1F-F7FB-2554-6D06-5DCA63A2EAA6}"/>
              </a:ext>
            </a:extLst>
          </p:cNvPr>
          <p:cNvSpPr>
            <a:spLocks noGrp="1"/>
          </p:cNvSpPr>
          <p:nvPr>
            <p:ph type="title"/>
          </p:nvPr>
        </p:nvSpPr>
        <p:spPr/>
        <p:txBody>
          <a:bodyPr/>
          <a:lstStyle/>
          <a:p>
            <a:r>
              <a:rPr lang="bg-BG"/>
              <a:t>Редакт. стил загл. образец</a:t>
            </a:r>
            <a:endParaRPr lang="fr-FR"/>
          </a:p>
        </p:txBody>
      </p:sp>
      <p:sp>
        <p:nvSpPr>
          <p:cNvPr id="3" name="Контейнер за дата 2">
            <a:extLst>
              <a:ext uri="{FF2B5EF4-FFF2-40B4-BE49-F238E27FC236}">
                <a16:creationId xmlns:a16="http://schemas.microsoft.com/office/drawing/2014/main" id="{1E42523B-EE9A-59B2-61BB-AD0C83F71593}"/>
              </a:ext>
            </a:extLst>
          </p:cNvPr>
          <p:cNvSpPr>
            <a:spLocks noGrp="1"/>
          </p:cNvSpPr>
          <p:nvPr>
            <p:ph type="dt" sz="half" idx="10"/>
          </p:nvPr>
        </p:nvSpPr>
        <p:spPr/>
        <p:txBody>
          <a:bodyPr/>
          <a:lstStyle/>
          <a:p>
            <a:fld id="{B5A3B1BC-6EF0-465A-B5DF-49389C430A16}" type="datetimeFigureOut">
              <a:rPr lang="fr-FR" smtClean="0"/>
              <a:t>18/02/2025</a:t>
            </a:fld>
            <a:endParaRPr lang="fr-FR"/>
          </a:p>
        </p:txBody>
      </p:sp>
      <p:sp>
        <p:nvSpPr>
          <p:cNvPr id="4" name="Контейнер за долния колонтитул 3">
            <a:extLst>
              <a:ext uri="{FF2B5EF4-FFF2-40B4-BE49-F238E27FC236}">
                <a16:creationId xmlns:a16="http://schemas.microsoft.com/office/drawing/2014/main" id="{FFB348C6-6DBF-C3E0-5AAD-4F73F7924DFC}"/>
              </a:ext>
            </a:extLst>
          </p:cNvPr>
          <p:cNvSpPr>
            <a:spLocks noGrp="1"/>
          </p:cNvSpPr>
          <p:nvPr>
            <p:ph type="ftr" sz="quarter" idx="11"/>
          </p:nvPr>
        </p:nvSpPr>
        <p:spPr/>
        <p:txBody>
          <a:bodyPr/>
          <a:lstStyle/>
          <a:p>
            <a:endParaRPr lang="fr-FR"/>
          </a:p>
        </p:txBody>
      </p:sp>
      <p:sp>
        <p:nvSpPr>
          <p:cNvPr id="5" name="Контейнер за номер на слайда 4">
            <a:extLst>
              <a:ext uri="{FF2B5EF4-FFF2-40B4-BE49-F238E27FC236}">
                <a16:creationId xmlns:a16="http://schemas.microsoft.com/office/drawing/2014/main" id="{71383724-4A82-1F92-2D01-90026E90A020}"/>
              </a:ext>
            </a:extLst>
          </p:cNvPr>
          <p:cNvSpPr>
            <a:spLocks noGrp="1"/>
          </p:cNvSpPr>
          <p:nvPr>
            <p:ph type="sldNum" sz="quarter" idx="12"/>
          </p:nvPr>
        </p:nvSpPr>
        <p:spPr/>
        <p:txBody>
          <a:bodyPr/>
          <a:lstStyle/>
          <a:p>
            <a:fld id="{CB87ACFF-DC7C-4D61-B7D0-278B56F8F3E3}" type="slidenum">
              <a:rPr lang="fr-FR" smtClean="0"/>
              <a:t>‹#›</a:t>
            </a:fld>
            <a:endParaRPr lang="fr-FR"/>
          </a:p>
        </p:txBody>
      </p:sp>
    </p:spTree>
    <p:extLst>
      <p:ext uri="{BB962C8B-B14F-4D97-AF65-F5344CB8AC3E}">
        <p14:creationId xmlns:p14="http://schemas.microsoft.com/office/powerpoint/2010/main" val="551070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Контейнер за дата 1">
            <a:extLst>
              <a:ext uri="{FF2B5EF4-FFF2-40B4-BE49-F238E27FC236}">
                <a16:creationId xmlns:a16="http://schemas.microsoft.com/office/drawing/2014/main" id="{716B19F1-1A80-3A05-3B94-1C386656B201}"/>
              </a:ext>
            </a:extLst>
          </p:cNvPr>
          <p:cNvSpPr>
            <a:spLocks noGrp="1"/>
          </p:cNvSpPr>
          <p:nvPr>
            <p:ph type="dt" sz="half" idx="10"/>
          </p:nvPr>
        </p:nvSpPr>
        <p:spPr/>
        <p:txBody>
          <a:bodyPr/>
          <a:lstStyle/>
          <a:p>
            <a:fld id="{B5A3B1BC-6EF0-465A-B5DF-49389C430A16}" type="datetimeFigureOut">
              <a:rPr lang="fr-FR" smtClean="0"/>
              <a:t>18/02/2025</a:t>
            </a:fld>
            <a:endParaRPr lang="fr-FR"/>
          </a:p>
        </p:txBody>
      </p:sp>
      <p:sp>
        <p:nvSpPr>
          <p:cNvPr id="3" name="Контейнер за долния колонтитул 2">
            <a:extLst>
              <a:ext uri="{FF2B5EF4-FFF2-40B4-BE49-F238E27FC236}">
                <a16:creationId xmlns:a16="http://schemas.microsoft.com/office/drawing/2014/main" id="{B1257488-9BEB-921B-FD9A-3095519FA9CA}"/>
              </a:ext>
            </a:extLst>
          </p:cNvPr>
          <p:cNvSpPr>
            <a:spLocks noGrp="1"/>
          </p:cNvSpPr>
          <p:nvPr>
            <p:ph type="ftr" sz="quarter" idx="11"/>
          </p:nvPr>
        </p:nvSpPr>
        <p:spPr/>
        <p:txBody>
          <a:bodyPr/>
          <a:lstStyle/>
          <a:p>
            <a:endParaRPr lang="fr-FR"/>
          </a:p>
        </p:txBody>
      </p:sp>
      <p:sp>
        <p:nvSpPr>
          <p:cNvPr id="4" name="Контейнер за номер на слайда 3">
            <a:extLst>
              <a:ext uri="{FF2B5EF4-FFF2-40B4-BE49-F238E27FC236}">
                <a16:creationId xmlns:a16="http://schemas.microsoft.com/office/drawing/2014/main" id="{C37A47C8-A7F8-FDD2-E894-29939A5FC186}"/>
              </a:ext>
            </a:extLst>
          </p:cNvPr>
          <p:cNvSpPr>
            <a:spLocks noGrp="1"/>
          </p:cNvSpPr>
          <p:nvPr>
            <p:ph type="sldNum" sz="quarter" idx="12"/>
          </p:nvPr>
        </p:nvSpPr>
        <p:spPr/>
        <p:txBody>
          <a:bodyPr/>
          <a:lstStyle/>
          <a:p>
            <a:fld id="{CB87ACFF-DC7C-4D61-B7D0-278B56F8F3E3}" type="slidenum">
              <a:rPr lang="fr-FR" smtClean="0"/>
              <a:t>‹#›</a:t>
            </a:fld>
            <a:endParaRPr lang="fr-FR"/>
          </a:p>
        </p:txBody>
      </p:sp>
    </p:spTree>
    <p:extLst>
      <p:ext uri="{BB962C8B-B14F-4D97-AF65-F5344CB8AC3E}">
        <p14:creationId xmlns:p14="http://schemas.microsoft.com/office/powerpoint/2010/main" val="1464265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CB7CB9F4-B472-9B55-5F4B-C7865E9600E5}"/>
              </a:ext>
            </a:extLst>
          </p:cNvPr>
          <p:cNvSpPr>
            <a:spLocks noGrp="1"/>
          </p:cNvSpPr>
          <p:nvPr>
            <p:ph type="title"/>
          </p:nvPr>
        </p:nvSpPr>
        <p:spPr>
          <a:xfrm>
            <a:off x="839788" y="457200"/>
            <a:ext cx="3932237" cy="1600200"/>
          </a:xfrm>
        </p:spPr>
        <p:txBody>
          <a:bodyPr anchor="b"/>
          <a:lstStyle>
            <a:lvl1pPr>
              <a:defRPr sz="3200"/>
            </a:lvl1pPr>
          </a:lstStyle>
          <a:p>
            <a:r>
              <a:rPr lang="bg-BG"/>
              <a:t>Редакт. стил загл. образец</a:t>
            </a:r>
            <a:endParaRPr lang="fr-FR"/>
          </a:p>
        </p:txBody>
      </p:sp>
      <p:sp>
        <p:nvSpPr>
          <p:cNvPr id="3" name="Контейнер за съдържание 2">
            <a:extLst>
              <a:ext uri="{FF2B5EF4-FFF2-40B4-BE49-F238E27FC236}">
                <a16:creationId xmlns:a16="http://schemas.microsoft.com/office/drawing/2014/main" id="{AEAEDF1D-B747-1972-92FF-53AED8666C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fr-FR"/>
          </a:p>
        </p:txBody>
      </p:sp>
      <p:sp>
        <p:nvSpPr>
          <p:cNvPr id="4" name="Текстов контейнер 3">
            <a:extLst>
              <a:ext uri="{FF2B5EF4-FFF2-40B4-BE49-F238E27FC236}">
                <a16:creationId xmlns:a16="http://schemas.microsoft.com/office/drawing/2014/main" id="{25872E8C-3EAB-CEB3-4DF8-41EFAFF29E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g-BG"/>
              <a:t>Щракнете, за да редактирате стиловете на текста в образеца</a:t>
            </a:r>
          </a:p>
        </p:txBody>
      </p:sp>
      <p:sp>
        <p:nvSpPr>
          <p:cNvPr id="5" name="Контейнер за дата 4">
            <a:extLst>
              <a:ext uri="{FF2B5EF4-FFF2-40B4-BE49-F238E27FC236}">
                <a16:creationId xmlns:a16="http://schemas.microsoft.com/office/drawing/2014/main" id="{E6D123B3-7DB0-FE48-8E46-42F673409DA5}"/>
              </a:ext>
            </a:extLst>
          </p:cNvPr>
          <p:cNvSpPr>
            <a:spLocks noGrp="1"/>
          </p:cNvSpPr>
          <p:nvPr>
            <p:ph type="dt" sz="half" idx="10"/>
          </p:nvPr>
        </p:nvSpPr>
        <p:spPr/>
        <p:txBody>
          <a:bodyPr/>
          <a:lstStyle/>
          <a:p>
            <a:fld id="{B5A3B1BC-6EF0-465A-B5DF-49389C430A16}" type="datetimeFigureOut">
              <a:rPr lang="fr-FR" smtClean="0"/>
              <a:t>18/02/2025</a:t>
            </a:fld>
            <a:endParaRPr lang="fr-FR"/>
          </a:p>
        </p:txBody>
      </p:sp>
      <p:sp>
        <p:nvSpPr>
          <p:cNvPr id="6" name="Контейнер за долния колонтитул 5">
            <a:extLst>
              <a:ext uri="{FF2B5EF4-FFF2-40B4-BE49-F238E27FC236}">
                <a16:creationId xmlns:a16="http://schemas.microsoft.com/office/drawing/2014/main" id="{184273A3-FD51-32A8-6485-7DF14767C3A5}"/>
              </a:ext>
            </a:extLst>
          </p:cNvPr>
          <p:cNvSpPr>
            <a:spLocks noGrp="1"/>
          </p:cNvSpPr>
          <p:nvPr>
            <p:ph type="ftr" sz="quarter" idx="11"/>
          </p:nvPr>
        </p:nvSpPr>
        <p:spPr/>
        <p:txBody>
          <a:bodyPr/>
          <a:lstStyle/>
          <a:p>
            <a:endParaRPr lang="fr-FR"/>
          </a:p>
        </p:txBody>
      </p:sp>
      <p:sp>
        <p:nvSpPr>
          <p:cNvPr id="7" name="Контейнер за номер на слайда 6">
            <a:extLst>
              <a:ext uri="{FF2B5EF4-FFF2-40B4-BE49-F238E27FC236}">
                <a16:creationId xmlns:a16="http://schemas.microsoft.com/office/drawing/2014/main" id="{98488EB2-C276-6250-FE26-98B661A9D495}"/>
              </a:ext>
            </a:extLst>
          </p:cNvPr>
          <p:cNvSpPr>
            <a:spLocks noGrp="1"/>
          </p:cNvSpPr>
          <p:nvPr>
            <p:ph type="sldNum" sz="quarter" idx="12"/>
          </p:nvPr>
        </p:nvSpPr>
        <p:spPr/>
        <p:txBody>
          <a:bodyPr/>
          <a:lstStyle/>
          <a:p>
            <a:fld id="{CB87ACFF-DC7C-4D61-B7D0-278B56F8F3E3}" type="slidenum">
              <a:rPr lang="fr-FR" smtClean="0"/>
              <a:t>‹#›</a:t>
            </a:fld>
            <a:endParaRPr lang="fr-FR"/>
          </a:p>
        </p:txBody>
      </p:sp>
    </p:spTree>
    <p:extLst>
      <p:ext uri="{BB962C8B-B14F-4D97-AF65-F5344CB8AC3E}">
        <p14:creationId xmlns:p14="http://schemas.microsoft.com/office/powerpoint/2010/main" val="840805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F4BB2F4B-4B78-9BA1-1645-96F6511862A0}"/>
              </a:ext>
            </a:extLst>
          </p:cNvPr>
          <p:cNvSpPr>
            <a:spLocks noGrp="1"/>
          </p:cNvSpPr>
          <p:nvPr>
            <p:ph type="title"/>
          </p:nvPr>
        </p:nvSpPr>
        <p:spPr>
          <a:xfrm>
            <a:off x="839788" y="457200"/>
            <a:ext cx="3932237" cy="1600200"/>
          </a:xfrm>
        </p:spPr>
        <p:txBody>
          <a:bodyPr anchor="b"/>
          <a:lstStyle>
            <a:lvl1pPr>
              <a:defRPr sz="3200"/>
            </a:lvl1pPr>
          </a:lstStyle>
          <a:p>
            <a:r>
              <a:rPr lang="bg-BG"/>
              <a:t>Редакт. стил загл. образец</a:t>
            </a:r>
            <a:endParaRPr lang="fr-FR"/>
          </a:p>
        </p:txBody>
      </p:sp>
      <p:sp>
        <p:nvSpPr>
          <p:cNvPr id="3" name="Контейнер за картина 2">
            <a:extLst>
              <a:ext uri="{FF2B5EF4-FFF2-40B4-BE49-F238E27FC236}">
                <a16:creationId xmlns:a16="http://schemas.microsoft.com/office/drawing/2014/main" id="{E9C55F55-B4A8-0BA6-0CF9-A3C0586A0C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Текстов контейнер 3">
            <a:extLst>
              <a:ext uri="{FF2B5EF4-FFF2-40B4-BE49-F238E27FC236}">
                <a16:creationId xmlns:a16="http://schemas.microsoft.com/office/drawing/2014/main" id="{7A072880-4381-2943-79A4-D2BBBC2CDA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g-BG"/>
              <a:t>Щракнете, за да редактирате стиловете на текста в образеца</a:t>
            </a:r>
          </a:p>
        </p:txBody>
      </p:sp>
      <p:sp>
        <p:nvSpPr>
          <p:cNvPr id="5" name="Контейнер за дата 4">
            <a:extLst>
              <a:ext uri="{FF2B5EF4-FFF2-40B4-BE49-F238E27FC236}">
                <a16:creationId xmlns:a16="http://schemas.microsoft.com/office/drawing/2014/main" id="{7E6F3040-EFEA-8AE1-F1C7-109AEC68FA3B}"/>
              </a:ext>
            </a:extLst>
          </p:cNvPr>
          <p:cNvSpPr>
            <a:spLocks noGrp="1"/>
          </p:cNvSpPr>
          <p:nvPr>
            <p:ph type="dt" sz="half" idx="10"/>
          </p:nvPr>
        </p:nvSpPr>
        <p:spPr/>
        <p:txBody>
          <a:bodyPr/>
          <a:lstStyle/>
          <a:p>
            <a:fld id="{B5A3B1BC-6EF0-465A-B5DF-49389C430A16}" type="datetimeFigureOut">
              <a:rPr lang="fr-FR" smtClean="0"/>
              <a:t>18/02/2025</a:t>
            </a:fld>
            <a:endParaRPr lang="fr-FR"/>
          </a:p>
        </p:txBody>
      </p:sp>
      <p:sp>
        <p:nvSpPr>
          <p:cNvPr id="6" name="Контейнер за долния колонтитул 5">
            <a:extLst>
              <a:ext uri="{FF2B5EF4-FFF2-40B4-BE49-F238E27FC236}">
                <a16:creationId xmlns:a16="http://schemas.microsoft.com/office/drawing/2014/main" id="{35F707AC-0702-16DB-9F83-189874FA668C}"/>
              </a:ext>
            </a:extLst>
          </p:cNvPr>
          <p:cNvSpPr>
            <a:spLocks noGrp="1"/>
          </p:cNvSpPr>
          <p:nvPr>
            <p:ph type="ftr" sz="quarter" idx="11"/>
          </p:nvPr>
        </p:nvSpPr>
        <p:spPr/>
        <p:txBody>
          <a:bodyPr/>
          <a:lstStyle/>
          <a:p>
            <a:endParaRPr lang="fr-FR"/>
          </a:p>
        </p:txBody>
      </p:sp>
      <p:sp>
        <p:nvSpPr>
          <p:cNvPr id="7" name="Контейнер за номер на слайда 6">
            <a:extLst>
              <a:ext uri="{FF2B5EF4-FFF2-40B4-BE49-F238E27FC236}">
                <a16:creationId xmlns:a16="http://schemas.microsoft.com/office/drawing/2014/main" id="{C97936F6-3116-5B32-2A85-22E7619CEDA0}"/>
              </a:ext>
            </a:extLst>
          </p:cNvPr>
          <p:cNvSpPr>
            <a:spLocks noGrp="1"/>
          </p:cNvSpPr>
          <p:nvPr>
            <p:ph type="sldNum" sz="quarter" idx="12"/>
          </p:nvPr>
        </p:nvSpPr>
        <p:spPr/>
        <p:txBody>
          <a:bodyPr/>
          <a:lstStyle/>
          <a:p>
            <a:fld id="{CB87ACFF-DC7C-4D61-B7D0-278B56F8F3E3}" type="slidenum">
              <a:rPr lang="fr-FR" smtClean="0"/>
              <a:t>‹#›</a:t>
            </a:fld>
            <a:endParaRPr lang="fr-FR"/>
          </a:p>
        </p:txBody>
      </p:sp>
    </p:spTree>
    <p:extLst>
      <p:ext uri="{BB962C8B-B14F-4D97-AF65-F5344CB8AC3E}">
        <p14:creationId xmlns:p14="http://schemas.microsoft.com/office/powerpoint/2010/main" val="512746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alpha val="35000"/>
          </a:schemeClr>
        </a:solidFill>
        <a:effectLst/>
      </p:bgPr>
    </p:bg>
    <p:spTree>
      <p:nvGrpSpPr>
        <p:cNvPr id="1" name=""/>
        <p:cNvGrpSpPr/>
        <p:nvPr/>
      </p:nvGrpSpPr>
      <p:grpSpPr>
        <a:xfrm>
          <a:off x="0" y="0"/>
          <a:ext cx="0" cy="0"/>
          <a:chOff x="0" y="0"/>
          <a:chExt cx="0" cy="0"/>
        </a:xfrm>
      </p:grpSpPr>
      <p:sp>
        <p:nvSpPr>
          <p:cNvPr id="2" name="Контейнер за заглавие 1">
            <a:extLst>
              <a:ext uri="{FF2B5EF4-FFF2-40B4-BE49-F238E27FC236}">
                <a16:creationId xmlns:a16="http://schemas.microsoft.com/office/drawing/2014/main" id="{7C092903-3D8D-8338-11BE-294DED39F4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bg-BG"/>
              <a:t>Редакт. стил загл. образец</a:t>
            </a:r>
            <a:endParaRPr lang="fr-FR"/>
          </a:p>
        </p:txBody>
      </p:sp>
      <p:sp>
        <p:nvSpPr>
          <p:cNvPr id="3" name="Текстов контейнер 2">
            <a:extLst>
              <a:ext uri="{FF2B5EF4-FFF2-40B4-BE49-F238E27FC236}">
                <a16:creationId xmlns:a16="http://schemas.microsoft.com/office/drawing/2014/main" id="{D162684D-FDE0-F69E-317E-AC610C67D7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fr-FR"/>
          </a:p>
        </p:txBody>
      </p:sp>
      <p:sp>
        <p:nvSpPr>
          <p:cNvPr id="4" name="Контейнер за дата 3">
            <a:extLst>
              <a:ext uri="{FF2B5EF4-FFF2-40B4-BE49-F238E27FC236}">
                <a16:creationId xmlns:a16="http://schemas.microsoft.com/office/drawing/2014/main" id="{1AB6C42B-17FB-1CA8-0948-439A7F8C0A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A3B1BC-6EF0-465A-B5DF-49389C430A16}" type="datetimeFigureOut">
              <a:rPr lang="fr-FR" smtClean="0"/>
              <a:t>18/02/2025</a:t>
            </a:fld>
            <a:endParaRPr lang="fr-FR"/>
          </a:p>
        </p:txBody>
      </p:sp>
      <p:sp>
        <p:nvSpPr>
          <p:cNvPr id="5" name="Контейнер за долния колонтитул 4">
            <a:extLst>
              <a:ext uri="{FF2B5EF4-FFF2-40B4-BE49-F238E27FC236}">
                <a16:creationId xmlns:a16="http://schemas.microsoft.com/office/drawing/2014/main" id="{D82AA7C3-78A8-159D-2D36-EAD2CA8A70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Контейнер за номер на слайда 5">
            <a:extLst>
              <a:ext uri="{FF2B5EF4-FFF2-40B4-BE49-F238E27FC236}">
                <a16:creationId xmlns:a16="http://schemas.microsoft.com/office/drawing/2014/main" id="{29B9251B-A8A2-C68B-C9D7-C8AA45E840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87ACFF-DC7C-4D61-B7D0-278B56F8F3E3}" type="slidenum">
              <a:rPr lang="fr-FR" smtClean="0"/>
              <a:t>‹#›</a:t>
            </a:fld>
            <a:endParaRPr lang="fr-FR"/>
          </a:p>
        </p:txBody>
      </p:sp>
    </p:spTree>
    <p:extLst>
      <p:ext uri="{BB962C8B-B14F-4D97-AF65-F5344CB8AC3E}">
        <p14:creationId xmlns:p14="http://schemas.microsoft.com/office/powerpoint/2010/main" val="3303323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Evgeni.Ivanov@simbula.eu"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Картина 6">
            <a:extLst>
              <a:ext uri="{FF2B5EF4-FFF2-40B4-BE49-F238E27FC236}">
                <a16:creationId xmlns:a16="http://schemas.microsoft.com/office/drawing/2014/main" id="{5CD59979-2FF8-2164-6BD2-C22F428B7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84" y="0"/>
            <a:ext cx="12392967" cy="6858000"/>
          </a:xfrm>
          <a:prstGeom prst="rect">
            <a:avLst/>
          </a:prstGeom>
        </p:spPr>
      </p:pic>
      <p:sp>
        <p:nvSpPr>
          <p:cNvPr id="2" name="Заглавие 1">
            <a:extLst>
              <a:ext uri="{FF2B5EF4-FFF2-40B4-BE49-F238E27FC236}">
                <a16:creationId xmlns:a16="http://schemas.microsoft.com/office/drawing/2014/main" id="{3F6B59A9-96DB-41A3-2AAD-9F6C2B8C53D9}"/>
              </a:ext>
            </a:extLst>
          </p:cNvPr>
          <p:cNvSpPr>
            <a:spLocks noGrp="1"/>
          </p:cNvSpPr>
          <p:nvPr>
            <p:ph type="title"/>
          </p:nvPr>
        </p:nvSpPr>
        <p:spPr>
          <a:xfrm>
            <a:off x="1169795" y="2215618"/>
            <a:ext cx="10515600" cy="1421928"/>
          </a:xfrm>
        </p:spPr>
        <p:txBody>
          <a:bodyPr>
            <a:spAutoFit/>
          </a:bodyPr>
          <a:lstStyle/>
          <a:p>
            <a:pPr algn="ctr"/>
            <a:r>
              <a:rPr lang="en-US" sz="4800" dirty="0">
                <a:solidFill>
                  <a:schemeClr val="bg1"/>
                </a:solidFill>
                <a:latin typeface="Montserrat Black" panose="00000A00000000000000" pitchFamily="2" charset="-52"/>
              </a:rPr>
              <a:t>The EU’s new AML package – a new challenge</a:t>
            </a:r>
            <a:endParaRPr lang="fr-FR" sz="4800" dirty="0">
              <a:solidFill>
                <a:schemeClr val="bg1"/>
              </a:solidFill>
              <a:latin typeface="Montserrat Black" panose="00000A00000000000000" pitchFamily="2" charset="-52"/>
            </a:endParaRPr>
          </a:p>
        </p:txBody>
      </p:sp>
    </p:spTree>
    <p:extLst>
      <p:ext uri="{BB962C8B-B14F-4D97-AF65-F5344CB8AC3E}">
        <p14:creationId xmlns:p14="http://schemas.microsoft.com/office/powerpoint/2010/main" val="1235416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C77806F7-55CB-5C17-38F2-B36340F2FC1C}"/>
              </a:ext>
            </a:extLst>
          </p:cNvPr>
          <p:cNvSpPr>
            <a:spLocks noGrp="1"/>
          </p:cNvSpPr>
          <p:nvPr>
            <p:ph type="title"/>
          </p:nvPr>
        </p:nvSpPr>
        <p:spPr/>
        <p:txBody>
          <a:bodyPr>
            <a:noAutofit/>
          </a:bodyPr>
          <a:lstStyle/>
          <a:p>
            <a:pPr algn="ctr"/>
            <a:r>
              <a:rPr lang="en-US" sz="2800" b="1" i="0" dirty="0">
                <a:solidFill>
                  <a:srgbClr val="333333"/>
                </a:solidFill>
                <a:effectLst/>
                <a:latin typeface="Montserrat Black" panose="00000A00000000000000" pitchFamily="2" charset="-52"/>
              </a:rPr>
              <a:t>Directive (EU) 2024/1640 on the mechanisms to be put in place by Member States for the prevention of the use of the financial system for the purposes of money laundering or terrorist financing</a:t>
            </a:r>
            <a:br>
              <a:rPr lang="en-US" sz="2800" b="1" i="0" dirty="0">
                <a:solidFill>
                  <a:srgbClr val="333333"/>
                </a:solidFill>
                <a:effectLst/>
                <a:latin typeface="Montserrat Black" panose="00000A00000000000000" pitchFamily="2" charset="-52"/>
              </a:rPr>
            </a:br>
            <a:endParaRPr lang="fr-FR" sz="2800" dirty="0">
              <a:latin typeface="Montserrat Black" panose="00000A00000000000000" pitchFamily="2" charset="-52"/>
            </a:endParaRPr>
          </a:p>
        </p:txBody>
      </p:sp>
      <p:sp>
        <p:nvSpPr>
          <p:cNvPr id="3" name="Контейнер за съдържание 2">
            <a:extLst>
              <a:ext uri="{FF2B5EF4-FFF2-40B4-BE49-F238E27FC236}">
                <a16:creationId xmlns:a16="http://schemas.microsoft.com/office/drawing/2014/main" id="{96DB6956-A4B4-B2DB-437A-30770E02D167}"/>
              </a:ext>
            </a:extLst>
          </p:cNvPr>
          <p:cNvSpPr>
            <a:spLocks noGrp="1"/>
          </p:cNvSpPr>
          <p:nvPr>
            <p:ph sz="half" idx="1"/>
          </p:nvPr>
        </p:nvSpPr>
        <p:spPr/>
        <p:txBody>
          <a:bodyPr>
            <a:normAutofit fontScale="92500" lnSpcReduction="10000"/>
          </a:bodyPr>
          <a:lstStyle/>
          <a:p>
            <a:pPr marL="0" indent="0" algn="ctr">
              <a:buNone/>
            </a:pPr>
            <a:r>
              <a:rPr lang="en-US" dirty="0">
                <a:latin typeface="Montserrat SemiBold" panose="00000700000000000000" pitchFamily="2" charset="-52"/>
              </a:rPr>
              <a:t>AML Supervisors</a:t>
            </a:r>
          </a:p>
          <a:p>
            <a:endParaRPr lang="en-US" dirty="0">
              <a:latin typeface="Montserrat SemiBold" panose="00000700000000000000" pitchFamily="2" charset="-52"/>
            </a:endParaRPr>
          </a:p>
          <a:p>
            <a:pPr>
              <a:buFont typeface="Wingdings" panose="05000000000000000000" pitchFamily="2" charset="2"/>
              <a:buChar char="Ø"/>
            </a:pPr>
            <a:r>
              <a:rPr lang="en-US" dirty="0">
                <a:latin typeface="Montserrat SemiBold" panose="00000700000000000000" pitchFamily="2" charset="-52"/>
              </a:rPr>
              <a:t>Powers and duties;</a:t>
            </a:r>
          </a:p>
          <a:p>
            <a:pPr>
              <a:buFont typeface="Wingdings" panose="05000000000000000000" pitchFamily="2" charset="2"/>
              <a:buChar char="Ø"/>
            </a:pPr>
            <a:r>
              <a:rPr lang="en-US" dirty="0">
                <a:latin typeface="Montserrat SemiBold" panose="00000700000000000000" pitchFamily="2" charset="-52"/>
              </a:rPr>
              <a:t>Cooperation for supervising groups;</a:t>
            </a:r>
          </a:p>
          <a:p>
            <a:pPr>
              <a:buFont typeface="Wingdings" panose="05000000000000000000" pitchFamily="2" charset="2"/>
              <a:buChar char="Ø"/>
            </a:pPr>
            <a:r>
              <a:rPr lang="en-US" dirty="0">
                <a:latin typeface="Montserrat SemiBold" panose="00000700000000000000" pitchFamily="2" charset="-52"/>
              </a:rPr>
              <a:t>Sanctions;</a:t>
            </a:r>
          </a:p>
          <a:p>
            <a:pPr>
              <a:buFont typeface="Wingdings" panose="05000000000000000000" pitchFamily="2" charset="2"/>
              <a:buChar char="Ø"/>
            </a:pPr>
            <a:r>
              <a:rPr lang="en-US" dirty="0">
                <a:latin typeface="Montserrat SemiBold" panose="00000700000000000000" pitchFamily="2" charset="-52"/>
              </a:rPr>
              <a:t>Supervisory colleges in financial and non-financial sector;</a:t>
            </a:r>
          </a:p>
          <a:p>
            <a:pPr>
              <a:buFont typeface="Wingdings" panose="05000000000000000000" pitchFamily="2" charset="2"/>
              <a:buChar char="Ø"/>
            </a:pPr>
            <a:r>
              <a:rPr lang="en-US" dirty="0">
                <a:latin typeface="Montserrat SemiBold" panose="00000700000000000000" pitchFamily="2" charset="-52"/>
              </a:rPr>
              <a:t>Public oversight over self-regulatory bodies.</a:t>
            </a:r>
            <a:endParaRPr lang="fr-FR" dirty="0">
              <a:latin typeface="Montserrat SemiBold" panose="00000700000000000000" pitchFamily="2" charset="-52"/>
            </a:endParaRPr>
          </a:p>
        </p:txBody>
      </p:sp>
      <p:sp>
        <p:nvSpPr>
          <p:cNvPr id="4" name="Контейнер за съдържание 3">
            <a:extLst>
              <a:ext uri="{FF2B5EF4-FFF2-40B4-BE49-F238E27FC236}">
                <a16:creationId xmlns:a16="http://schemas.microsoft.com/office/drawing/2014/main" id="{0DD57E8C-D8AC-7A88-0A60-C07B6AC27925}"/>
              </a:ext>
            </a:extLst>
          </p:cNvPr>
          <p:cNvSpPr>
            <a:spLocks noGrp="1"/>
          </p:cNvSpPr>
          <p:nvPr>
            <p:ph sz="half" idx="2"/>
          </p:nvPr>
        </p:nvSpPr>
        <p:spPr/>
        <p:txBody>
          <a:bodyPr>
            <a:normAutofit fontScale="92500" lnSpcReduction="10000"/>
          </a:bodyPr>
          <a:lstStyle/>
          <a:p>
            <a:pPr marL="0" indent="0" algn="ctr">
              <a:buNone/>
            </a:pPr>
            <a:r>
              <a:rPr lang="en-US" dirty="0">
                <a:latin typeface="Montserrat SemiBold" panose="00000700000000000000" pitchFamily="2" charset="-52"/>
              </a:rPr>
              <a:t>Financial intelligence units</a:t>
            </a:r>
          </a:p>
          <a:p>
            <a:endParaRPr lang="en-US" dirty="0">
              <a:latin typeface="Montserrat SemiBold" panose="00000700000000000000" pitchFamily="2" charset="-52"/>
            </a:endParaRPr>
          </a:p>
          <a:p>
            <a:pPr>
              <a:buFont typeface="Wingdings" panose="05000000000000000000" pitchFamily="2" charset="2"/>
              <a:buChar char="Ø"/>
            </a:pPr>
            <a:r>
              <a:rPr lang="en-US" dirty="0">
                <a:latin typeface="Montserrat SemiBold" panose="00000700000000000000" pitchFamily="2" charset="-52"/>
              </a:rPr>
              <a:t>Access to financial, administrative and law enforcement information;</a:t>
            </a:r>
          </a:p>
          <a:p>
            <a:pPr>
              <a:buFont typeface="Wingdings" panose="05000000000000000000" pitchFamily="2" charset="2"/>
              <a:buChar char="Ø"/>
            </a:pPr>
            <a:r>
              <a:rPr lang="en-US" dirty="0">
                <a:latin typeface="Montserrat SemiBold" panose="00000700000000000000" pitchFamily="2" charset="-52"/>
              </a:rPr>
              <a:t>Suspension and monitoring powers;</a:t>
            </a:r>
          </a:p>
          <a:p>
            <a:pPr>
              <a:buFont typeface="Wingdings" panose="05000000000000000000" pitchFamily="2" charset="2"/>
              <a:buChar char="Ø"/>
            </a:pPr>
            <a:r>
              <a:rPr lang="en-US" dirty="0">
                <a:latin typeface="Montserrat SemiBold" panose="00000700000000000000" pitchFamily="2" charset="-52"/>
              </a:rPr>
              <a:t>Joint analyses;</a:t>
            </a:r>
          </a:p>
          <a:p>
            <a:pPr>
              <a:buFont typeface="Wingdings" panose="05000000000000000000" pitchFamily="2" charset="2"/>
              <a:buChar char="Ø"/>
            </a:pPr>
            <a:r>
              <a:rPr lang="en-US" dirty="0">
                <a:latin typeface="Montserrat SemiBold" panose="00000700000000000000" pitchFamily="2" charset="-52"/>
              </a:rPr>
              <a:t>Cooperation.</a:t>
            </a:r>
            <a:endParaRPr lang="fr-FR" dirty="0">
              <a:latin typeface="Montserrat SemiBold" panose="00000700000000000000" pitchFamily="2" charset="-52"/>
            </a:endParaRPr>
          </a:p>
        </p:txBody>
      </p:sp>
    </p:spTree>
    <p:extLst>
      <p:ext uri="{BB962C8B-B14F-4D97-AF65-F5344CB8AC3E}">
        <p14:creationId xmlns:p14="http://schemas.microsoft.com/office/powerpoint/2010/main" val="2956619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DF3BD422-2D42-9EC4-D09B-F6382C85AE77}"/>
              </a:ext>
            </a:extLst>
          </p:cNvPr>
          <p:cNvSpPr>
            <a:spLocks noGrp="1"/>
          </p:cNvSpPr>
          <p:nvPr>
            <p:ph type="title"/>
          </p:nvPr>
        </p:nvSpPr>
        <p:spPr/>
        <p:txBody>
          <a:bodyPr/>
          <a:lstStyle/>
          <a:p>
            <a:pPr algn="ctr"/>
            <a:r>
              <a:rPr lang="en-US" dirty="0">
                <a:latin typeface="Montserrat Black" panose="00000A00000000000000" pitchFamily="2" charset="-52"/>
              </a:rPr>
              <a:t>Registers</a:t>
            </a:r>
            <a:endParaRPr lang="fr-FR" dirty="0">
              <a:latin typeface="Montserrat Black" panose="00000A00000000000000" pitchFamily="2" charset="-52"/>
            </a:endParaRPr>
          </a:p>
        </p:txBody>
      </p:sp>
      <p:pic>
        <p:nvPicPr>
          <p:cNvPr id="6" name="Контейнер за съдържание 5">
            <a:extLst>
              <a:ext uri="{FF2B5EF4-FFF2-40B4-BE49-F238E27FC236}">
                <a16:creationId xmlns:a16="http://schemas.microsoft.com/office/drawing/2014/main" id="{D7230A20-6316-E196-DBC6-4B883195409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058194"/>
            <a:ext cx="5181600" cy="3886200"/>
          </a:xfrm>
          <a:prstGeom prst="rect">
            <a:avLst/>
          </a:prstGeom>
          <a:ln>
            <a:noFill/>
          </a:ln>
          <a:effectLst>
            <a:softEdge rad="112500"/>
          </a:effectLst>
        </p:spPr>
      </p:pic>
      <p:sp>
        <p:nvSpPr>
          <p:cNvPr id="4" name="Контейнер за съдържание 3">
            <a:extLst>
              <a:ext uri="{FF2B5EF4-FFF2-40B4-BE49-F238E27FC236}">
                <a16:creationId xmlns:a16="http://schemas.microsoft.com/office/drawing/2014/main" id="{A97B25B4-9BFB-29E5-4A47-6FEC3FAB2376}"/>
              </a:ext>
            </a:extLst>
          </p:cNvPr>
          <p:cNvSpPr>
            <a:spLocks noGrp="1"/>
          </p:cNvSpPr>
          <p:nvPr>
            <p:ph sz="half" idx="2"/>
          </p:nvPr>
        </p:nvSpPr>
        <p:spPr/>
        <p:txBody>
          <a:bodyPr/>
          <a:lstStyle/>
          <a:p>
            <a:r>
              <a:rPr lang="en-US" dirty="0">
                <a:latin typeface="Montserrat SemiBold" panose="00000700000000000000" pitchFamily="2" charset="-52"/>
              </a:rPr>
              <a:t>Central beneficial ownership registers</a:t>
            </a:r>
          </a:p>
          <a:p>
            <a:r>
              <a:rPr lang="en-US" dirty="0">
                <a:latin typeface="Montserrat SemiBold" panose="00000700000000000000" pitchFamily="2" charset="-52"/>
              </a:rPr>
              <a:t>Adequate, accurate and up-to-date information;</a:t>
            </a:r>
          </a:p>
          <a:p>
            <a:r>
              <a:rPr lang="en-US" dirty="0">
                <a:latin typeface="Montserrat SemiBold" panose="00000700000000000000" pitchFamily="2" charset="-52"/>
              </a:rPr>
              <a:t>Powers of entities in charge of registers;</a:t>
            </a:r>
          </a:p>
          <a:p>
            <a:r>
              <a:rPr lang="en-US" dirty="0">
                <a:latin typeface="Montserrat SemiBold" panose="00000700000000000000" pitchFamily="2" charset="-52"/>
              </a:rPr>
              <a:t>Access – immediate, unfiltered and direct. </a:t>
            </a:r>
            <a:endParaRPr lang="fr-FR" dirty="0">
              <a:latin typeface="Montserrat SemiBold" panose="00000700000000000000" pitchFamily="2" charset="-52"/>
            </a:endParaRPr>
          </a:p>
        </p:txBody>
      </p:sp>
    </p:spTree>
    <p:extLst>
      <p:ext uri="{BB962C8B-B14F-4D97-AF65-F5344CB8AC3E}">
        <p14:creationId xmlns:p14="http://schemas.microsoft.com/office/powerpoint/2010/main" val="787434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a:extLst>
              <a:ext uri="{FF2B5EF4-FFF2-40B4-BE49-F238E27FC236}">
                <a16:creationId xmlns:a16="http://schemas.microsoft.com/office/drawing/2014/main" id="{EAD36E12-93A0-C0E9-50B4-B0E56920297C}"/>
              </a:ext>
            </a:extLst>
          </p:cNvPr>
          <p:cNvSpPr>
            <a:spLocks noGrp="1"/>
          </p:cNvSpPr>
          <p:nvPr>
            <p:ph sz="half" idx="1"/>
          </p:nvPr>
        </p:nvSpPr>
        <p:spPr>
          <a:xfrm>
            <a:off x="838200" y="879140"/>
            <a:ext cx="5181600" cy="4351338"/>
          </a:xfrm>
        </p:spPr>
        <p:txBody>
          <a:bodyPr>
            <a:normAutofit fontScale="92500" lnSpcReduction="20000"/>
          </a:bodyPr>
          <a:lstStyle/>
          <a:p>
            <a:pPr marL="0" indent="0" algn="ctr">
              <a:buNone/>
            </a:pPr>
            <a:r>
              <a:rPr lang="en-US" dirty="0">
                <a:latin typeface="Montserrat Black" panose="00000A00000000000000" pitchFamily="2" charset="-52"/>
              </a:rPr>
              <a:t>Bank account registers</a:t>
            </a:r>
          </a:p>
          <a:p>
            <a:pPr algn="just">
              <a:buFont typeface="Wingdings" panose="05000000000000000000" pitchFamily="2" charset="2"/>
              <a:buChar char="Ø"/>
            </a:pPr>
            <a:r>
              <a:rPr lang="en-US" dirty="0">
                <a:latin typeface="Montserrat SemiBold" panose="00000700000000000000" pitchFamily="2" charset="-52"/>
              </a:rPr>
              <a:t>Centralized mechanisms for identifying persons holding or controlling accounts and safety deposit boxes;</a:t>
            </a:r>
          </a:p>
          <a:p>
            <a:pPr algn="just">
              <a:buFont typeface="Wingdings" panose="05000000000000000000" pitchFamily="2" charset="2"/>
              <a:buChar char="Ø"/>
            </a:pPr>
            <a:r>
              <a:rPr lang="en-US" dirty="0">
                <a:latin typeface="Montserrat SemiBold" panose="00000700000000000000" pitchFamily="2" charset="-52"/>
              </a:rPr>
              <a:t>Access;</a:t>
            </a:r>
          </a:p>
          <a:p>
            <a:pPr algn="just">
              <a:buFont typeface="Wingdings" panose="05000000000000000000" pitchFamily="2" charset="2"/>
              <a:buChar char="Ø"/>
            </a:pPr>
            <a:r>
              <a:rPr lang="en-US" dirty="0">
                <a:latin typeface="Montserrat SemiBold" panose="00000700000000000000" pitchFamily="2" charset="-52"/>
              </a:rPr>
              <a:t>Interconnection through single access point operated by the Commission.</a:t>
            </a:r>
            <a:endParaRPr lang="fr-FR" dirty="0">
              <a:latin typeface="Montserrat SemiBold" panose="00000700000000000000" pitchFamily="2" charset="-52"/>
            </a:endParaRPr>
          </a:p>
        </p:txBody>
      </p:sp>
      <p:sp>
        <p:nvSpPr>
          <p:cNvPr id="4" name="Контейнер за съдържание 3">
            <a:extLst>
              <a:ext uri="{FF2B5EF4-FFF2-40B4-BE49-F238E27FC236}">
                <a16:creationId xmlns:a16="http://schemas.microsoft.com/office/drawing/2014/main" id="{B5253CDB-9095-3430-343F-BB7EFB6F2013}"/>
              </a:ext>
            </a:extLst>
          </p:cNvPr>
          <p:cNvSpPr>
            <a:spLocks noGrp="1"/>
          </p:cNvSpPr>
          <p:nvPr>
            <p:ph sz="half" idx="2"/>
          </p:nvPr>
        </p:nvSpPr>
        <p:spPr/>
        <p:txBody>
          <a:bodyPr>
            <a:normAutofit fontScale="92500" lnSpcReduction="20000"/>
          </a:bodyPr>
          <a:lstStyle/>
          <a:p>
            <a:pPr marL="0" indent="0" algn="ctr">
              <a:buNone/>
            </a:pPr>
            <a:r>
              <a:rPr lang="en-US" dirty="0">
                <a:latin typeface="Montserrat Black" panose="00000A00000000000000" pitchFamily="2" charset="-52"/>
              </a:rPr>
              <a:t>Single access point for real estate data</a:t>
            </a:r>
          </a:p>
          <a:p>
            <a:pPr>
              <a:buFont typeface="Wingdings" panose="05000000000000000000" pitchFamily="2" charset="2"/>
              <a:buChar char="Ø"/>
            </a:pPr>
            <a:r>
              <a:rPr lang="en-US" dirty="0">
                <a:latin typeface="Montserrat SemiBold" panose="00000700000000000000" pitchFamily="2" charset="-52"/>
              </a:rPr>
              <a:t>Access through digital access point for competent authorities;</a:t>
            </a:r>
          </a:p>
          <a:p>
            <a:pPr>
              <a:buFont typeface="Wingdings" panose="05000000000000000000" pitchFamily="2" charset="2"/>
              <a:buChar char="Ø"/>
            </a:pPr>
            <a:r>
              <a:rPr lang="en-US" dirty="0">
                <a:latin typeface="Montserrat SemiBold" panose="00000700000000000000" pitchFamily="2" charset="-52"/>
              </a:rPr>
              <a:t>Free, immediate and direct access;</a:t>
            </a:r>
          </a:p>
          <a:p>
            <a:pPr>
              <a:buFont typeface="Wingdings" panose="05000000000000000000" pitchFamily="2" charset="2"/>
              <a:buChar char="Ø"/>
            </a:pPr>
            <a:r>
              <a:rPr lang="en-US" dirty="0">
                <a:latin typeface="Montserrat SemiBold" panose="00000700000000000000" pitchFamily="2" charset="-52"/>
              </a:rPr>
              <a:t>Comprehensive information to identify properties across the EU: price, ownership, historical data, rights, encumbrances and restrictions.</a:t>
            </a:r>
            <a:endParaRPr lang="fr-FR" dirty="0">
              <a:latin typeface="Montserrat SemiBold" panose="00000700000000000000" pitchFamily="2" charset="-52"/>
            </a:endParaRPr>
          </a:p>
        </p:txBody>
      </p:sp>
      <p:pic>
        <p:nvPicPr>
          <p:cNvPr id="8" name="Картина 7">
            <a:extLst>
              <a:ext uri="{FF2B5EF4-FFF2-40B4-BE49-F238E27FC236}">
                <a16:creationId xmlns:a16="http://schemas.microsoft.com/office/drawing/2014/main" id="{ACD4DE70-6434-4271-AA1C-13A5349C268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14157" y="4569004"/>
            <a:ext cx="2229685" cy="1322947"/>
          </a:xfrm>
          <a:prstGeom prst="rect">
            <a:avLst/>
          </a:prstGeom>
          <a:ln>
            <a:noFill/>
          </a:ln>
          <a:effectLst>
            <a:softEdge rad="112500"/>
          </a:effectLst>
        </p:spPr>
      </p:pic>
      <p:pic>
        <p:nvPicPr>
          <p:cNvPr id="9" name="Картина 8">
            <a:extLst>
              <a:ext uri="{FF2B5EF4-FFF2-40B4-BE49-F238E27FC236}">
                <a16:creationId xmlns:a16="http://schemas.microsoft.com/office/drawing/2014/main" id="{A3F1B23E-0FF0-AD7D-FB6A-47BAC4330B0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96561" y="561474"/>
            <a:ext cx="2212263" cy="1264151"/>
          </a:xfrm>
          <a:prstGeom prst="rect">
            <a:avLst/>
          </a:prstGeom>
          <a:ln>
            <a:noFill/>
          </a:ln>
          <a:effectLst>
            <a:softEdge rad="112500"/>
          </a:effectLst>
        </p:spPr>
      </p:pic>
    </p:spTree>
    <p:extLst>
      <p:ext uri="{BB962C8B-B14F-4D97-AF65-F5344CB8AC3E}">
        <p14:creationId xmlns:p14="http://schemas.microsoft.com/office/powerpoint/2010/main" val="3815476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FC226A6-AD13-D03E-8F56-ED5D943DBA42}"/>
              </a:ext>
            </a:extLst>
          </p:cNvPr>
          <p:cNvSpPr>
            <a:spLocks noGrp="1"/>
          </p:cNvSpPr>
          <p:nvPr>
            <p:ph type="title"/>
          </p:nvPr>
        </p:nvSpPr>
        <p:spPr/>
        <p:txBody>
          <a:bodyPr>
            <a:noAutofit/>
          </a:bodyPr>
          <a:lstStyle/>
          <a:p>
            <a:pPr algn="ctr"/>
            <a:r>
              <a:rPr lang="en-US" sz="3200" b="1" dirty="0">
                <a:latin typeface="Montserrat Black" panose="00000A00000000000000" pitchFamily="2" charset="-52"/>
              </a:rPr>
              <a:t>Regulation (EU) 2024/1620 establishing the Authority for Anti-Money Laundering and Countering the Financing of Terrorism</a:t>
            </a:r>
            <a:endParaRPr lang="fr-FR" sz="3200" b="1" dirty="0">
              <a:latin typeface="Montserrat Black" panose="00000A00000000000000" pitchFamily="2" charset="-52"/>
            </a:endParaRPr>
          </a:p>
        </p:txBody>
      </p:sp>
      <p:sp>
        <p:nvSpPr>
          <p:cNvPr id="3" name="Контейнер за съдържание 2">
            <a:extLst>
              <a:ext uri="{FF2B5EF4-FFF2-40B4-BE49-F238E27FC236}">
                <a16:creationId xmlns:a16="http://schemas.microsoft.com/office/drawing/2014/main" id="{1F303D50-BAAA-9C9D-8CC9-5B59F1A1E38B}"/>
              </a:ext>
            </a:extLst>
          </p:cNvPr>
          <p:cNvSpPr>
            <a:spLocks noGrp="1"/>
          </p:cNvSpPr>
          <p:nvPr>
            <p:ph sz="half" idx="1"/>
          </p:nvPr>
        </p:nvSpPr>
        <p:spPr>
          <a:xfrm>
            <a:off x="838200" y="2141537"/>
            <a:ext cx="5181600" cy="4351338"/>
          </a:xfrm>
        </p:spPr>
        <p:txBody>
          <a:bodyPr>
            <a:normAutofit fontScale="92500" lnSpcReduction="20000"/>
          </a:bodyPr>
          <a:lstStyle/>
          <a:p>
            <a:pPr marL="0" indent="0" algn="ctr">
              <a:buNone/>
            </a:pPr>
            <a:r>
              <a:rPr lang="en-US" dirty="0">
                <a:latin typeface="Montserrat Black" panose="00000A00000000000000" pitchFamily="2" charset="-52"/>
              </a:rPr>
              <a:t>AML/CTF supervision</a:t>
            </a:r>
          </a:p>
          <a:p>
            <a:pPr algn="just">
              <a:buFont typeface="Wingdings" panose="05000000000000000000" pitchFamily="2" charset="2"/>
              <a:buChar char="Ø"/>
            </a:pPr>
            <a:r>
              <a:rPr lang="en-US" dirty="0">
                <a:latin typeface="Montserrat SemiBold" panose="00000700000000000000" pitchFamily="2" charset="-52"/>
              </a:rPr>
              <a:t>Establishing a single integrated system of AML/CFT supervision across the EU, based on common methodologies;</a:t>
            </a:r>
          </a:p>
          <a:p>
            <a:pPr algn="just">
              <a:buFont typeface="Wingdings" panose="05000000000000000000" pitchFamily="2" charset="2"/>
              <a:buChar char="Ø"/>
            </a:pPr>
            <a:r>
              <a:rPr lang="en-US" dirty="0">
                <a:latin typeface="Montserrat SemiBold" panose="00000700000000000000" pitchFamily="2" charset="-52"/>
              </a:rPr>
              <a:t>Directly supervising some of the most risky financial institutions;</a:t>
            </a:r>
          </a:p>
          <a:p>
            <a:pPr algn="just">
              <a:buFont typeface="Wingdings" panose="05000000000000000000" pitchFamily="2" charset="2"/>
              <a:buChar char="Ø"/>
            </a:pPr>
            <a:r>
              <a:rPr lang="en-US" dirty="0">
                <a:latin typeface="Montserrat SemiBold" panose="00000700000000000000" pitchFamily="2" charset="-52"/>
              </a:rPr>
              <a:t>Oversighting and coordinating the supervisory authorities in the non-financial sector.</a:t>
            </a:r>
            <a:endParaRPr lang="fr-FR" dirty="0">
              <a:latin typeface="Montserrat SemiBold" panose="00000700000000000000" pitchFamily="2" charset="-52"/>
            </a:endParaRPr>
          </a:p>
        </p:txBody>
      </p:sp>
      <p:sp>
        <p:nvSpPr>
          <p:cNvPr id="4" name="Контейнер за съдържание 3">
            <a:extLst>
              <a:ext uri="{FF2B5EF4-FFF2-40B4-BE49-F238E27FC236}">
                <a16:creationId xmlns:a16="http://schemas.microsoft.com/office/drawing/2014/main" id="{09763F85-88DB-F6F9-D091-C98D7FF7F732}"/>
              </a:ext>
            </a:extLst>
          </p:cNvPr>
          <p:cNvSpPr>
            <a:spLocks noGrp="1"/>
          </p:cNvSpPr>
          <p:nvPr>
            <p:ph sz="half" idx="2"/>
          </p:nvPr>
        </p:nvSpPr>
        <p:spPr>
          <a:xfrm>
            <a:off x="6172200" y="2141537"/>
            <a:ext cx="5181600" cy="4351338"/>
          </a:xfrm>
        </p:spPr>
        <p:txBody>
          <a:bodyPr>
            <a:normAutofit fontScale="92500" lnSpcReduction="20000"/>
          </a:bodyPr>
          <a:lstStyle/>
          <a:p>
            <a:pPr marL="0" indent="0" algn="ctr">
              <a:buNone/>
            </a:pPr>
            <a:r>
              <a:rPr lang="en-US" dirty="0">
                <a:latin typeface="Montserrat Black" panose="00000A00000000000000" pitchFamily="2" charset="-52"/>
              </a:rPr>
              <a:t> Coordination and Support Mechanism for EU Financial intelligence units (FIU)</a:t>
            </a:r>
          </a:p>
          <a:p>
            <a:pPr algn="just">
              <a:buFont typeface="Wingdings" panose="05000000000000000000" pitchFamily="2" charset="2"/>
              <a:buChar char="Ø"/>
            </a:pPr>
            <a:r>
              <a:rPr lang="en-US" dirty="0">
                <a:latin typeface="Montserrat SemiBold" panose="00000700000000000000" pitchFamily="2" charset="-52"/>
              </a:rPr>
              <a:t>Supporting cooperation and joint analyses by national FIUs;</a:t>
            </a:r>
          </a:p>
          <a:p>
            <a:pPr algn="just">
              <a:buFont typeface="Wingdings" panose="05000000000000000000" pitchFamily="2" charset="2"/>
              <a:buChar char="Ø"/>
            </a:pPr>
            <a:r>
              <a:rPr lang="en-US" dirty="0">
                <a:latin typeface="Montserrat SemiBold" panose="00000700000000000000" pitchFamily="2" charset="-52"/>
              </a:rPr>
              <a:t>Facilitating communication between them.</a:t>
            </a:r>
            <a:endParaRPr lang="fr-FR" dirty="0">
              <a:latin typeface="Montserrat SemiBold" panose="00000700000000000000" pitchFamily="2" charset="-52"/>
            </a:endParaRPr>
          </a:p>
        </p:txBody>
      </p:sp>
    </p:spTree>
    <p:extLst>
      <p:ext uri="{BB962C8B-B14F-4D97-AF65-F5344CB8AC3E}">
        <p14:creationId xmlns:p14="http://schemas.microsoft.com/office/powerpoint/2010/main" val="1615012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FB850392-DF25-69A9-250A-0A3083A70A38}"/>
              </a:ext>
            </a:extLst>
          </p:cNvPr>
          <p:cNvSpPr>
            <a:spLocks noGrp="1"/>
          </p:cNvSpPr>
          <p:nvPr>
            <p:ph type="title"/>
          </p:nvPr>
        </p:nvSpPr>
        <p:spPr/>
        <p:txBody>
          <a:bodyPr/>
          <a:lstStyle/>
          <a:p>
            <a:pPr algn="ctr"/>
            <a:r>
              <a:rPr lang="en-US" dirty="0">
                <a:latin typeface="Montserrat Black" panose="00000A00000000000000" pitchFamily="2" charset="-52"/>
              </a:rPr>
              <a:t>Supervision in the financial sector</a:t>
            </a:r>
            <a:endParaRPr lang="fr-FR" dirty="0">
              <a:latin typeface="Montserrat Black" panose="00000A00000000000000" pitchFamily="2" charset="-52"/>
            </a:endParaRPr>
          </a:p>
        </p:txBody>
      </p:sp>
      <p:sp>
        <p:nvSpPr>
          <p:cNvPr id="3" name="Контейнер за съдържание 2">
            <a:extLst>
              <a:ext uri="{FF2B5EF4-FFF2-40B4-BE49-F238E27FC236}">
                <a16:creationId xmlns:a16="http://schemas.microsoft.com/office/drawing/2014/main" id="{CA7B18F6-744F-6E32-9986-EF753F7AEC8B}"/>
              </a:ext>
            </a:extLst>
          </p:cNvPr>
          <p:cNvSpPr>
            <a:spLocks noGrp="1"/>
          </p:cNvSpPr>
          <p:nvPr>
            <p:ph sz="half" idx="1"/>
          </p:nvPr>
        </p:nvSpPr>
        <p:spPr/>
        <p:txBody>
          <a:bodyPr>
            <a:normAutofit fontScale="85000" lnSpcReduction="20000"/>
          </a:bodyPr>
          <a:lstStyle/>
          <a:p>
            <a:pPr marL="0" indent="0" algn="ctr">
              <a:buNone/>
            </a:pPr>
            <a:r>
              <a:rPr lang="en-US" dirty="0">
                <a:latin typeface="Montserrat Black" panose="00000A00000000000000" pitchFamily="2" charset="-52"/>
              </a:rPr>
              <a:t>Direct supervision</a:t>
            </a:r>
          </a:p>
          <a:p>
            <a:endParaRPr lang="en-US" dirty="0"/>
          </a:p>
          <a:p>
            <a:pPr>
              <a:buFont typeface="Wingdings" panose="05000000000000000000" pitchFamily="2" charset="2"/>
              <a:buChar char="Ø"/>
            </a:pPr>
            <a:r>
              <a:rPr lang="en-US" dirty="0">
                <a:latin typeface="Montserrat SemiBold" panose="00000700000000000000" pitchFamily="2" charset="-52"/>
              </a:rPr>
              <a:t>40 obliged entities with the highest AML risk;</a:t>
            </a:r>
          </a:p>
          <a:p>
            <a:pPr>
              <a:buFont typeface="Wingdings" panose="05000000000000000000" pitchFamily="2" charset="2"/>
              <a:buChar char="Ø"/>
            </a:pPr>
            <a:r>
              <a:rPr lang="en-US" dirty="0">
                <a:latin typeface="Montserrat SemiBold" panose="00000700000000000000" pitchFamily="2" charset="-52"/>
              </a:rPr>
              <a:t>Joint supervisory team;</a:t>
            </a:r>
          </a:p>
          <a:p>
            <a:pPr algn="just">
              <a:buFont typeface="Wingdings" panose="05000000000000000000" pitchFamily="2" charset="2"/>
              <a:buChar char="Ø"/>
            </a:pPr>
            <a:r>
              <a:rPr lang="en-US" dirty="0">
                <a:latin typeface="Montserrat SemiBold" panose="00000700000000000000" pitchFamily="2" charset="-52"/>
              </a:rPr>
              <a:t>Requests for information, general investigations, on-sites and judicial authorization;</a:t>
            </a:r>
          </a:p>
          <a:p>
            <a:pPr algn="just">
              <a:buFont typeface="Wingdings" panose="05000000000000000000" pitchFamily="2" charset="2"/>
              <a:buChar char="Ø"/>
            </a:pPr>
            <a:r>
              <a:rPr lang="en-US" dirty="0">
                <a:latin typeface="Montserrat SemiBold" panose="00000700000000000000" pitchFamily="2" charset="-52"/>
              </a:rPr>
              <a:t>Supervisory powers;</a:t>
            </a:r>
          </a:p>
          <a:p>
            <a:pPr algn="just">
              <a:buFont typeface="Wingdings" panose="05000000000000000000" pitchFamily="2" charset="2"/>
              <a:buChar char="Ø"/>
            </a:pPr>
            <a:r>
              <a:rPr lang="en-US" dirty="0">
                <a:latin typeface="Montserrat SemiBold" panose="00000700000000000000" pitchFamily="2" charset="-52"/>
              </a:rPr>
              <a:t>Sanctioning powers.</a:t>
            </a:r>
            <a:endParaRPr lang="fr-FR" dirty="0">
              <a:latin typeface="Montserrat SemiBold" panose="00000700000000000000" pitchFamily="2" charset="-52"/>
            </a:endParaRPr>
          </a:p>
        </p:txBody>
      </p:sp>
      <p:sp>
        <p:nvSpPr>
          <p:cNvPr id="4" name="Контейнер за съдържание 3">
            <a:extLst>
              <a:ext uri="{FF2B5EF4-FFF2-40B4-BE49-F238E27FC236}">
                <a16:creationId xmlns:a16="http://schemas.microsoft.com/office/drawing/2014/main" id="{4D4244A8-1B83-86A0-633C-7E0F723E419A}"/>
              </a:ext>
            </a:extLst>
          </p:cNvPr>
          <p:cNvSpPr>
            <a:spLocks noGrp="1"/>
          </p:cNvSpPr>
          <p:nvPr>
            <p:ph sz="half" idx="2"/>
          </p:nvPr>
        </p:nvSpPr>
        <p:spPr/>
        <p:txBody>
          <a:bodyPr>
            <a:normAutofit fontScale="85000" lnSpcReduction="20000"/>
          </a:bodyPr>
          <a:lstStyle/>
          <a:p>
            <a:pPr marL="0" indent="0" algn="ctr">
              <a:buNone/>
            </a:pPr>
            <a:r>
              <a:rPr lang="en-US" dirty="0">
                <a:latin typeface="Montserrat Black" panose="00000A00000000000000" pitchFamily="2" charset="-52"/>
              </a:rPr>
              <a:t>Indirect supervision</a:t>
            </a:r>
          </a:p>
          <a:p>
            <a:endParaRPr lang="en-US" dirty="0"/>
          </a:p>
          <a:p>
            <a:pPr>
              <a:buFont typeface="Wingdings" panose="05000000000000000000" pitchFamily="2" charset="2"/>
              <a:buChar char="Ø"/>
            </a:pPr>
            <a:r>
              <a:rPr lang="en-US" dirty="0">
                <a:latin typeface="Montserrat SemiBold" panose="00000700000000000000" pitchFamily="2" charset="-52"/>
              </a:rPr>
              <a:t>Assessment of the state of supervisory convergence;</a:t>
            </a:r>
          </a:p>
          <a:p>
            <a:pPr>
              <a:buFont typeface="Wingdings" panose="05000000000000000000" pitchFamily="2" charset="2"/>
              <a:buChar char="Ø"/>
            </a:pPr>
            <a:r>
              <a:rPr lang="en-US" dirty="0">
                <a:latin typeface="Montserrat SemiBold" panose="00000700000000000000" pitchFamily="2" charset="-52"/>
              </a:rPr>
              <a:t>Coordination and facilitation of work of AML/CFT colleges;</a:t>
            </a:r>
          </a:p>
          <a:p>
            <a:pPr>
              <a:buFont typeface="Wingdings" panose="05000000000000000000" pitchFamily="2" charset="2"/>
              <a:buChar char="Ø"/>
            </a:pPr>
            <a:r>
              <a:rPr lang="en-US" dirty="0">
                <a:latin typeface="Montserrat SemiBold" panose="00000700000000000000" pitchFamily="2" charset="-52"/>
              </a:rPr>
              <a:t>Requests to act in exceptional circumstances;</a:t>
            </a:r>
          </a:p>
          <a:p>
            <a:pPr>
              <a:buFont typeface="Wingdings" panose="05000000000000000000" pitchFamily="2" charset="2"/>
              <a:buChar char="Ø"/>
            </a:pPr>
            <a:r>
              <a:rPr lang="en-US" dirty="0">
                <a:latin typeface="Montserrat SemiBold" panose="00000700000000000000" pitchFamily="2" charset="-52"/>
              </a:rPr>
              <a:t>Settlement of disagreement between supervisors;</a:t>
            </a:r>
          </a:p>
          <a:p>
            <a:pPr>
              <a:buFont typeface="Wingdings" panose="05000000000000000000" pitchFamily="2" charset="2"/>
              <a:buChar char="Ø"/>
            </a:pPr>
            <a:r>
              <a:rPr lang="en-US" dirty="0">
                <a:latin typeface="Montserrat SemiBold" panose="00000700000000000000" pitchFamily="2" charset="-52"/>
              </a:rPr>
              <a:t>Action in case of systematic failures of supervision.</a:t>
            </a:r>
            <a:endParaRPr lang="fr-FR" dirty="0">
              <a:latin typeface="Montserrat SemiBold" panose="00000700000000000000" pitchFamily="2" charset="-52"/>
            </a:endParaRPr>
          </a:p>
        </p:txBody>
      </p:sp>
    </p:spTree>
    <p:extLst>
      <p:ext uri="{BB962C8B-B14F-4D97-AF65-F5344CB8AC3E}">
        <p14:creationId xmlns:p14="http://schemas.microsoft.com/office/powerpoint/2010/main" val="2700682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0F579ED9-8645-B7E9-5863-597E169DABEE}"/>
              </a:ext>
            </a:extLst>
          </p:cNvPr>
          <p:cNvSpPr>
            <a:spLocks noGrp="1"/>
          </p:cNvSpPr>
          <p:nvPr>
            <p:ph type="title"/>
          </p:nvPr>
        </p:nvSpPr>
        <p:spPr/>
        <p:txBody>
          <a:bodyPr/>
          <a:lstStyle/>
          <a:p>
            <a:pPr algn="ctr"/>
            <a:r>
              <a:rPr lang="en-US" dirty="0">
                <a:latin typeface="Montserrat Black" panose="00000A00000000000000" pitchFamily="2" charset="-52"/>
              </a:rPr>
              <a:t>Supervision in the non-financial sector</a:t>
            </a:r>
            <a:endParaRPr lang="fr-FR" dirty="0">
              <a:latin typeface="Montserrat Black" panose="00000A00000000000000" pitchFamily="2" charset="-52"/>
            </a:endParaRPr>
          </a:p>
        </p:txBody>
      </p:sp>
      <p:sp>
        <p:nvSpPr>
          <p:cNvPr id="5" name="Контейнер за съдържание 4">
            <a:extLst>
              <a:ext uri="{FF2B5EF4-FFF2-40B4-BE49-F238E27FC236}">
                <a16:creationId xmlns:a16="http://schemas.microsoft.com/office/drawing/2014/main" id="{B049ECA6-C194-D42C-035A-CF31A16C111B}"/>
              </a:ext>
            </a:extLst>
          </p:cNvPr>
          <p:cNvSpPr>
            <a:spLocks noGrp="1"/>
          </p:cNvSpPr>
          <p:nvPr>
            <p:ph idx="1"/>
          </p:nvPr>
        </p:nvSpPr>
        <p:spPr>
          <a:xfrm>
            <a:off x="838200" y="2242720"/>
            <a:ext cx="10515600" cy="3035133"/>
          </a:xfrm>
        </p:spPr>
        <p:txBody>
          <a:bodyPr/>
          <a:lstStyle/>
          <a:p>
            <a:r>
              <a:rPr lang="en-US" dirty="0">
                <a:latin typeface="Montserrat SemiBold" panose="00000700000000000000" pitchFamily="2" charset="-52"/>
              </a:rPr>
              <a:t>Peer reviews of non-financial supervisors and public authorities;</a:t>
            </a:r>
          </a:p>
          <a:p>
            <a:r>
              <a:rPr lang="en-US" dirty="0">
                <a:latin typeface="Montserrat SemiBold" panose="00000700000000000000" pitchFamily="2" charset="-52"/>
              </a:rPr>
              <a:t>Coordination of the work of the AML colleges;</a:t>
            </a:r>
          </a:p>
          <a:p>
            <a:r>
              <a:rPr lang="en-US" dirty="0">
                <a:latin typeface="Montserrat SemiBold" panose="00000700000000000000" pitchFamily="2" charset="-52"/>
              </a:rPr>
              <a:t>Warning power of breach of Union law by non-financial supervisors and public authorities;</a:t>
            </a:r>
          </a:p>
          <a:p>
            <a:r>
              <a:rPr lang="en-US" dirty="0">
                <a:latin typeface="Montserrat SemiBold" panose="00000700000000000000" pitchFamily="2" charset="-52"/>
              </a:rPr>
              <a:t>Mediation power between non-financial supervisors.</a:t>
            </a:r>
            <a:endParaRPr lang="fr-FR" dirty="0">
              <a:latin typeface="Montserrat SemiBold" panose="00000700000000000000" pitchFamily="2" charset="-52"/>
            </a:endParaRPr>
          </a:p>
        </p:txBody>
      </p:sp>
    </p:spTree>
    <p:extLst>
      <p:ext uri="{BB962C8B-B14F-4D97-AF65-F5344CB8AC3E}">
        <p14:creationId xmlns:p14="http://schemas.microsoft.com/office/powerpoint/2010/main" val="1424272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a:extLst>
              <a:ext uri="{FF2B5EF4-FFF2-40B4-BE49-F238E27FC236}">
                <a16:creationId xmlns:a16="http://schemas.microsoft.com/office/drawing/2014/main" id="{7BFB66D9-3121-3D39-E2F8-741D2D0C1D87}"/>
              </a:ext>
            </a:extLst>
          </p:cNvPr>
          <p:cNvSpPr>
            <a:spLocks noGrp="1"/>
          </p:cNvSpPr>
          <p:nvPr>
            <p:ph idx="1"/>
          </p:nvPr>
        </p:nvSpPr>
        <p:spPr>
          <a:xfrm>
            <a:off x="838200" y="1572768"/>
            <a:ext cx="10515600" cy="4556068"/>
          </a:xfrm>
        </p:spPr>
        <p:txBody>
          <a:bodyPr>
            <a:normAutofit fontScale="92500" lnSpcReduction="20000"/>
          </a:bodyPr>
          <a:lstStyle/>
          <a:p>
            <a:pPr algn="ctr"/>
            <a:r>
              <a:rPr lang="en-US" sz="7100" b="1" dirty="0">
                <a:latin typeface="Montserrat SemiBold" panose="00000700000000000000" pitchFamily="2" charset="-52"/>
              </a:rPr>
              <a:t>Thank you for your attention!</a:t>
            </a:r>
          </a:p>
          <a:p>
            <a:endParaRPr lang="en-US" dirty="0"/>
          </a:p>
          <a:p>
            <a:endParaRPr lang="en-US" dirty="0"/>
          </a:p>
          <a:p>
            <a:endParaRPr lang="en-US" dirty="0"/>
          </a:p>
          <a:p>
            <a:endParaRPr lang="en-US" dirty="0"/>
          </a:p>
          <a:p>
            <a:pPr marL="0" indent="0" algn="ctr">
              <a:buNone/>
            </a:pPr>
            <a:endParaRPr lang="en-US" dirty="0"/>
          </a:p>
          <a:p>
            <a:pPr marL="0" indent="0" algn="ctr">
              <a:buNone/>
            </a:pPr>
            <a:r>
              <a:rPr lang="en-US" dirty="0">
                <a:latin typeface="Montserrat SemiBold" panose="00000700000000000000" pitchFamily="2" charset="-52"/>
              </a:rPr>
              <a:t>Evgeni Ivanov, attorney-at-law</a:t>
            </a:r>
          </a:p>
          <a:p>
            <a:pPr marL="0" indent="0" algn="ctr">
              <a:buNone/>
            </a:pPr>
            <a:r>
              <a:rPr lang="en-US" dirty="0">
                <a:latin typeface="Montserrat SemiBold" panose="00000700000000000000" pitchFamily="2" charset="-52"/>
                <a:hlinkClick r:id="rId2"/>
              </a:rPr>
              <a:t>Evgeni.Ivanov@simbula.eu</a:t>
            </a:r>
            <a:r>
              <a:rPr lang="en-US" dirty="0">
                <a:latin typeface="Montserrat SemiBold" panose="00000700000000000000" pitchFamily="2" charset="-52"/>
              </a:rPr>
              <a:t> </a:t>
            </a:r>
            <a:endParaRPr lang="fr-FR" dirty="0">
              <a:latin typeface="Montserrat SemiBold" panose="00000700000000000000" pitchFamily="2" charset="-52"/>
            </a:endParaRPr>
          </a:p>
        </p:txBody>
      </p:sp>
      <p:pic>
        <p:nvPicPr>
          <p:cNvPr id="2" name="Картина 1">
            <a:extLst>
              <a:ext uri="{FF2B5EF4-FFF2-40B4-BE49-F238E27FC236}">
                <a16:creationId xmlns:a16="http://schemas.microsoft.com/office/drawing/2014/main" id="{EED3B766-7543-AD67-8D51-1E4D0B3D70C8}"/>
              </a:ext>
            </a:extLst>
          </p:cNvPr>
          <p:cNvPicPr>
            <a:picLocks noChangeAspect="1"/>
          </p:cNvPicPr>
          <p:nvPr/>
        </p:nvPicPr>
        <p:blipFill>
          <a:blip r:embed="rId3"/>
          <a:stretch>
            <a:fillRect/>
          </a:stretch>
        </p:blipFill>
        <p:spPr>
          <a:xfrm>
            <a:off x="1206432" y="3429000"/>
            <a:ext cx="4118425" cy="911456"/>
          </a:xfrm>
          <a:prstGeom prst="rect">
            <a:avLst/>
          </a:prstGeom>
        </p:spPr>
      </p:pic>
      <p:pic>
        <p:nvPicPr>
          <p:cNvPr id="4" name="Картина 3">
            <a:extLst>
              <a:ext uri="{FF2B5EF4-FFF2-40B4-BE49-F238E27FC236}">
                <a16:creationId xmlns:a16="http://schemas.microsoft.com/office/drawing/2014/main" id="{39DB3A3C-192A-18DD-8F4E-B3D6B943CAA1}"/>
              </a:ext>
            </a:extLst>
          </p:cNvPr>
          <p:cNvPicPr>
            <a:picLocks noChangeAspect="1"/>
          </p:cNvPicPr>
          <p:nvPr/>
        </p:nvPicPr>
        <p:blipFill>
          <a:blip r:embed="rId4"/>
          <a:stretch>
            <a:fillRect/>
          </a:stretch>
        </p:blipFill>
        <p:spPr>
          <a:xfrm>
            <a:off x="6949440" y="3429000"/>
            <a:ext cx="3584448" cy="1422694"/>
          </a:xfrm>
          <a:prstGeom prst="rect">
            <a:avLst/>
          </a:prstGeom>
        </p:spPr>
      </p:pic>
    </p:spTree>
    <p:extLst>
      <p:ext uri="{BB962C8B-B14F-4D97-AF65-F5344CB8AC3E}">
        <p14:creationId xmlns:p14="http://schemas.microsoft.com/office/powerpoint/2010/main" val="1277554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лавие 2">
            <a:extLst>
              <a:ext uri="{FF2B5EF4-FFF2-40B4-BE49-F238E27FC236}">
                <a16:creationId xmlns:a16="http://schemas.microsoft.com/office/drawing/2014/main" id="{68222D50-DA03-EA7F-1448-848C658B0DB6}"/>
              </a:ext>
            </a:extLst>
          </p:cNvPr>
          <p:cNvSpPr>
            <a:spLocks noGrp="1"/>
          </p:cNvSpPr>
          <p:nvPr>
            <p:ph type="title"/>
          </p:nvPr>
        </p:nvSpPr>
        <p:spPr>
          <a:xfrm>
            <a:off x="838200" y="365125"/>
            <a:ext cx="10962502" cy="1325563"/>
          </a:xfrm>
        </p:spPr>
        <p:txBody>
          <a:bodyPr/>
          <a:lstStyle/>
          <a:p>
            <a:pPr algn="ctr"/>
            <a:r>
              <a:rPr lang="en-US" dirty="0">
                <a:latin typeface="Montserrat Black" panose="00000A00000000000000" pitchFamily="2" charset="-52"/>
              </a:rPr>
              <a:t>Content of the new AML package</a:t>
            </a:r>
            <a:endParaRPr lang="fr-FR" dirty="0">
              <a:latin typeface="Montserrat Black" panose="00000A00000000000000" pitchFamily="2" charset="-52"/>
            </a:endParaRPr>
          </a:p>
        </p:txBody>
      </p:sp>
      <p:sp>
        <p:nvSpPr>
          <p:cNvPr id="11" name="Контейнер за съдържание 10">
            <a:extLst>
              <a:ext uri="{FF2B5EF4-FFF2-40B4-BE49-F238E27FC236}">
                <a16:creationId xmlns:a16="http://schemas.microsoft.com/office/drawing/2014/main" id="{F82C2A75-602F-2788-EBA7-B5546B945B64}"/>
              </a:ext>
            </a:extLst>
          </p:cNvPr>
          <p:cNvSpPr>
            <a:spLocks noGrp="1"/>
          </p:cNvSpPr>
          <p:nvPr>
            <p:ph sz="half" idx="1"/>
          </p:nvPr>
        </p:nvSpPr>
        <p:spPr>
          <a:xfrm>
            <a:off x="605481" y="1825625"/>
            <a:ext cx="5414319" cy="4351338"/>
          </a:xfrm>
        </p:spPr>
        <p:txBody>
          <a:bodyPr/>
          <a:lstStyle/>
          <a:p>
            <a:pPr marL="514350" indent="-514350" algn="just">
              <a:buFont typeface="+mj-lt"/>
              <a:buAutoNum type="arabicPeriod"/>
            </a:pPr>
            <a:r>
              <a:rPr lang="en-US" b="1" i="0" dirty="0">
                <a:solidFill>
                  <a:srgbClr val="333333"/>
                </a:solidFill>
                <a:effectLst/>
                <a:latin typeface="Montserrat SemiBold" panose="00000700000000000000" pitchFamily="2" charset="-52"/>
              </a:rPr>
              <a:t>Regulation (EU) 2023/1113 of the European Parliament and of the Council of 31 May 2023 on information accompanying transfers of funds and certain crypto-assets and amending Directive (EU) 2015/849</a:t>
            </a:r>
            <a:endParaRPr lang="fr-FR" dirty="0">
              <a:latin typeface="Montserrat SemiBold" panose="00000700000000000000" pitchFamily="2" charset="-52"/>
            </a:endParaRPr>
          </a:p>
        </p:txBody>
      </p:sp>
      <p:pic>
        <p:nvPicPr>
          <p:cNvPr id="16" name="Контейнер за съдържание 15">
            <a:extLst>
              <a:ext uri="{FF2B5EF4-FFF2-40B4-BE49-F238E27FC236}">
                <a16:creationId xmlns:a16="http://schemas.microsoft.com/office/drawing/2014/main" id="{8B98D0F7-99EE-7E04-3793-BDE749D793A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199" y="1690688"/>
            <a:ext cx="5628503" cy="4486275"/>
          </a:xfrm>
          <a:effectLst>
            <a:softEdge rad="63500"/>
          </a:effectLst>
        </p:spPr>
      </p:pic>
    </p:spTree>
    <p:extLst>
      <p:ext uri="{BB962C8B-B14F-4D97-AF65-F5344CB8AC3E}">
        <p14:creationId xmlns:p14="http://schemas.microsoft.com/office/powerpoint/2010/main" val="215067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съдържание 5">
            <a:extLst>
              <a:ext uri="{FF2B5EF4-FFF2-40B4-BE49-F238E27FC236}">
                <a16:creationId xmlns:a16="http://schemas.microsoft.com/office/drawing/2014/main" id="{36DC1AF0-DBCC-891B-7E7B-76801702937B}"/>
              </a:ext>
            </a:extLst>
          </p:cNvPr>
          <p:cNvSpPr>
            <a:spLocks noGrp="1"/>
          </p:cNvSpPr>
          <p:nvPr>
            <p:ph idx="1"/>
          </p:nvPr>
        </p:nvSpPr>
        <p:spPr>
          <a:xfrm>
            <a:off x="838200" y="1253331"/>
            <a:ext cx="10515600" cy="4351338"/>
          </a:xfrm>
        </p:spPr>
        <p:txBody>
          <a:bodyPr>
            <a:normAutofit lnSpcReduction="10000"/>
          </a:bodyPr>
          <a:lstStyle/>
          <a:p>
            <a:pPr algn="just"/>
            <a:r>
              <a:rPr lang="en-US" dirty="0">
                <a:latin typeface="Montserrat SemiBold" panose="00000700000000000000" pitchFamily="2" charset="-52"/>
              </a:rPr>
              <a:t>Aim of the Regulation – to lay down rules on the information on payers and payees accompanying transfers of funds, sent or received by a payment service provider or intermediary registered in the EU, </a:t>
            </a:r>
            <a:r>
              <a:rPr lang="en-US" u="sng" dirty="0">
                <a:latin typeface="Montserrat SemiBold" panose="00000700000000000000" pitchFamily="2" charset="-52"/>
              </a:rPr>
              <a:t>in any currency</a:t>
            </a:r>
            <a:r>
              <a:rPr lang="en-US" dirty="0">
                <a:latin typeface="Montserrat SemiBold" panose="00000700000000000000" pitchFamily="2" charset="-52"/>
              </a:rPr>
              <a:t>, and on the information on originators and beneficiaries accompanying transfers of crypto assets, along with rules on internal policies, procedures and controls to ensure implementation of restrictive measures;</a:t>
            </a:r>
          </a:p>
          <a:p>
            <a:pPr algn="just"/>
            <a:r>
              <a:rPr lang="en-US" dirty="0">
                <a:latin typeface="Montserrat SemiBold" panose="00000700000000000000" pitchFamily="2" charset="-52"/>
              </a:rPr>
              <a:t>Exceptions;</a:t>
            </a:r>
          </a:p>
          <a:p>
            <a:pPr algn="just"/>
            <a:r>
              <a:rPr lang="en-US" dirty="0">
                <a:latin typeface="Montserrat SemiBold" panose="00000700000000000000" pitchFamily="2" charset="-52"/>
              </a:rPr>
              <a:t>Service providers’ obligations;</a:t>
            </a:r>
            <a:endParaRPr lang="fr-FR" dirty="0">
              <a:latin typeface="Montserrat SemiBold" panose="00000700000000000000" pitchFamily="2" charset="-52"/>
            </a:endParaRPr>
          </a:p>
        </p:txBody>
      </p:sp>
    </p:spTree>
    <p:extLst>
      <p:ext uri="{BB962C8B-B14F-4D97-AF65-F5344CB8AC3E}">
        <p14:creationId xmlns:p14="http://schemas.microsoft.com/office/powerpoint/2010/main" val="581574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D1947D3F-5E0A-9939-91BC-E652364438BE}"/>
              </a:ext>
            </a:extLst>
          </p:cNvPr>
          <p:cNvSpPr>
            <a:spLocks noGrp="1"/>
          </p:cNvSpPr>
          <p:nvPr>
            <p:ph type="title"/>
          </p:nvPr>
        </p:nvSpPr>
        <p:spPr>
          <a:xfrm>
            <a:off x="838200" y="381167"/>
            <a:ext cx="10515600" cy="2522454"/>
          </a:xfrm>
        </p:spPr>
        <p:txBody>
          <a:bodyPr>
            <a:noAutofit/>
          </a:bodyPr>
          <a:lstStyle/>
          <a:p>
            <a:pPr algn="ctr"/>
            <a:r>
              <a:rPr lang="en-US" sz="2800" dirty="0">
                <a:latin typeface="Montserrat Black" panose="00000A00000000000000" pitchFamily="2" charset="-52"/>
              </a:rPr>
              <a:t>2. </a:t>
            </a:r>
            <a:r>
              <a:rPr lang="en-US" sz="2800" b="1" i="0" dirty="0">
                <a:solidFill>
                  <a:srgbClr val="333333"/>
                </a:solidFill>
                <a:effectLst/>
                <a:latin typeface="Montserrat Black" panose="00000A00000000000000" pitchFamily="2" charset="-52"/>
              </a:rPr>
              <a:t>Regulation (EU) 2024/1624 of the European Parliament and of the Council of 31 May 2024 on the prevention of the use of the financial system for the purposes of money laundering or terrorist financing – directly applicable requirements for obliged entities and the private sector </a:t>
            </a:r>
            <a:endParaRPr lang="fr-FR" sz="2800" dirty="0">
              <a:latin typeface="Montserrat Black" panose="00000A00000000000000" pitchFamily="2" charset="-52"/>
            </a:endParaRPr>
          </a:p>
        </p:txBody>
      </p:sp>
      <p:sp>
        <p:nvSpPr>
          <p:cNvPr id="3" name="Контейнер за съдържание 2">
            <a:extLst>
              <a:ext uri="{FF2B5EF4-FFF2-40B4-BE49-F238E27FC236}">
                <a16:creationId xmlns:a16="http://schemas.microsoft.com/office/drawing/2014/main" id="{042F8C13-BC4F-9C17-A3D0-21D69231AA83}"/>
              </a:ext>
            </a:extLst>
          </p:cNvPr>
          <p:cNvSpPr>
            <a:spLocks noGrp="1"/>
          </p:cNvSpPr>
          <p:nvPr>
            <p:ph idx="1"/>
          </p:nvPr>
        </p:nvSpPr>
        <p:spPr>
          <a:xfrm>
            <a:off x="838200" y="2903621"/>
            <a:ext cx="10515600" cy="3276600"/>
          </a:xfrm>
        </p:spPr>
        <p:txBody>
          <a:bodyPr>
            <a:normAutofit lnSpcReduction="10000"/>
          </a:bodyPr>
          <a:lstStyle/>
          <a:p>
            <a:r>
              <a:rPr lang="en-US" dirty="0">
                <a:latin typeface="Montserrat SemiBold" panose="00000700000000000000" pitchFamily="2" charset="-52"/>
              </a:rPr>
              <a:t>List of obliged entities – extending the scope</a:t>
            </a:r>
          </a:p>
          <a:p>
            <a:r>
              <a:rPr lang="en-US" dirty="0">
                <a:latin typeface="Montserrat SemiBold" panose="00000700000000000000" pitchFamily="2" charset="-52"/>
              </a:rPr>
              <a:t>Internal policies, control and procedures</a:t>
            </a:r>
          </a:p>
          <a:p>
            <a:r>
              <a:rPr lang="en-US" dirty="0">
                <a:latin typeface="Montserrat SemiBold" panose="00000700000000000000" pitchFamily="2" charset="-52"/>
              </a:rPr>
              <a:t>Customer due diligence and enhanced due diligence cases</a:t>
            </a:r>
          </a:p>
          <a:p>
            <a:r>
              <a:rPr lang="en-US" dirty="0">
                <a:latin typeface="Montserrat SemiBold" panose="00000700000000000000" pitchFamily="2" charset="-52"/>
              </a:rPr>
              <a:t>Beneficial ownership information</a:t>
            </a:r>
          </a:p>
          <a:p>
            <a:r>
              <a:rPr lang="en-US" dirty="0">
                <a:latin typeface="Montserrat SemiBold" panose="00000700000000000000" pitchFamily="2" charset="-52"/>
              </a:rPr>
              <a:t>Reporting obligations</a:t>
            </a:r>
          </a:p>
          <a:p>
            <a:r>
              <a:rPr lang="en-US" dirty="0">
                <a:latin typeface="Montserrat SemiBold" panose="00000700000000000000" pitchFamily="2" charset="-52"/>
              </a:rPr>
              <a:t>Measures to mitigate the risks of bearer instruments</a:t>
            </a:r>
            <a:endParaRPr lang="fr-FR" dirty="0">
              <a:latin typeface="Montserrat SemiBold" panose="00000700000000000000" pitchFamily="2" charset="-52"/>
            </a:endParaRPr>
          </a:p>
        </p:txBody>
      </p:sp>
    </p:spTree>
    <p:extLst>
      <p:ext uri="{BB962C8B-B14F-4D97-AF65-F5344CB8AC3E}">
        <p14:creationId xmlns:p14="http://schemas.microsoft.com/office/powerpoint/2010/main" val="3371537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C5B6112-6FCF-6E4E-940C-B7C77C8F949B}"/>
              </a:ext>
            </a:extLst>
          </p:cNvPr>
          <p:cNvSpPr>
            <a:spLocks noGrp="1"/>
          </p:cNvSpPr>
          <p:nvPr>
            <p:ph type="title"/>
          </p:nvPr>
        </p:nvSpPr>
        <p:spPr/>
        <p:txBody>
          <a:bodyPr/>
          <a:lstStyle/>
          <a:p>
            <a:pPr algn="ctr"/>
            <a:r>
              <a:rPr lang="en-US" dirty="0">
                <a:latin typeface="Montserrat Black" panose="00000A00000000000000" pitchFamily="2" charset="-52"/>
              </a:rPr>
              <a:t>Obliged entities – extending the scope</a:t>
            </a:r>
            <a:endParaRPr lang="fr-FR" dirty="0">
              <a:latin typeface="Montserrat Black" panose="00000A00000000000000" pitchFamily="2" charset="-52"/>
            </a:endParaRPr>
          </a:p>
        </p:txBody>
      </p:sp>
      <p:sp>
        <p:nvSpPr>
          <p:cNvPr id="3" name="Контейнер за съдържание 2">
            <a:extLst>
              <a:ext uri="{FF2B5EF4-FFF2-40B4-BE49-F238E27FC236}">
                <a16:creationId xmlns:a16="http://schemas.microsoft.com/office/drawing/2014/main" id="{798760AF-0DD0-BD8F-376F-1EC274119738}"/>
              </a:ext>
            </a:extLst>
          </p:cNvPr>
          <p:cNvSpPr>
            <a:spLocks noGrp="1"/>
          </p:cNvSpPr>
          <p:nvPr>
            <p:ph idx="1"/>
          </p:nvPr>
        </p:nvSpPr>
        <p:spPr/>
        <p:txBody>
          <a:bodyPr/>
          <a:lstStyle/>
          <a:p>
            <a:r>
              <a:rPr lang="en-US" dirty="0">
                <a:latin typeface="Montserrat SemiBold" panose="00000700000000000000" pitchFamily="2" charset="-52"/>
              </a:rPr>
              <a:t>All crypto-assets service providers (CASPs);</a:t>
            </a:r>
          </a:p>
          <a:p>
            <a:r>
              <a:rPr lang="en-US" dirty="0">
                <a:latin typeface="Montserrat SemiBold" panose="00000700000000000000" pitchFamily="2" charset="-52"/>
              </a:rPr>
              <a:t>Crowdfunding service providers and crowdfunding intermediaries;</a:t>
            </a:r>
          </a:p>
          <a:p>
            <a:r>
              <a:rPr lang="en-US" dirty="0">
                <a:latin typeface="Montserrat SemiBold" panose="00000700000000000000" pitchFamily="2" charset="-52"/>
              </a:rPr>
              <a:t>Traders in high-value goods (planes, boats, etc.);</a:t>
            </a:r>
          </a:p>
          <a:p>
            <a:r>
              <a:rPr lang="en-US" dirty="0">
                <a:latin typeface="Montserrat SemiBold" panose="00000700000000000000" pitchFamily="2" charset="-52"/>
              </a:rPr>
              <a:t>Mortgage credit intermediaries and consumer credit providers (other than financial institutions);</a:t>
            </a:r>
          </a:p>
          <a:p>
            <a:r>
              <a:rPr lang="en-US" dirty="0">
                <a:latin typeface="Montserrat SemiBold" panose="00000700000000000000" pitchFamily="2" charset="-52"/>
              </a:rPr>
              <a:t>Professional football clubs and agents;</a:t>
            </a:r>
          </a:p>
          <a:p>
            <a:r>
              <a:rPr lang="en-US" dirty="0">
                <a:latin typeface="Montserrat SemiBold" panose="00000700000000000000" pitchFamily="2" charset="-52"/>
              </a:rPr>
              <a:t>Operators of investor residence schemes.</a:t>
            </a:r>
            <a:endParaRPr lang="fr-FR" dirty="0">
              <a:latin typeface="Montserrat SemiBold" panose="00000700000000000000" pitchFamily="2" charset="-52"/>
            </a:endParaRPr>
          </a:p>
        </p:txBody>
      </p:sp>
    </p:spTree>
    <p:extLst>
      <p:ext uri="{BB962C8B-B14F-4D97-AF65-F5344CB8AC3E}">
        <p14:creationId xmlns:p14="http://schemas.microsoft.com/office/powerpoint/2010/main" val="641651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a:extLst>
              <a:ext uri="{FF2B5EF4-FFF2-40B4-BE49-F238E27FC236}">
                <a16:creationId xmlns:a16="http://schemas.microsoft.com/office/drawing/2014/main" id="{E8D968E1-52D7-EFE8-12AD-041FE17FA445}"/>
              </a:ext>
            </a:extLst>
          </p:cNvPr>
          <p:cNvSpPr>
            <a:spLocks noGrp="1"/>
          </p:cNvSpPr>
          <p:nvPr>
            <p:ph idx="1"/>
          </p:nvPr>
        </p:nvSpPr>
        <p:spPr/>
        <p:txBody>
          <a:bodyPr>
            <a:normAutofit lnSpcReduction="10000"/>
          </a:bodyPr>
          <a:lstStyle/>
          <a:p>
            <a:pPr algn="just"/>
            <a:r>
              <a:rPr lang="en-US" dirty="0">
                <a:latin typeface="Montserrat SemiBold" panose="00000700000000000000" pitchFamily="2" charset="-52"/>
              </a:rPr>
              <a:t>I</a:t>
            </a:r>
            <a:r>
              <a:rPr lang="en-US" b="0" i="0" dirty="0">
                <a:effectLst/>
                <a:latin typeface="Montserrat SemiBold" panose="00000700000000000000" pitchFamily="2" charset="-52"/>
              </a:rPr>
              <a:t>nternal control framework – risk–based policies, procedures, controls and a clear division of responsibilities</a:t>
            </a:r>
            <a:r>
              <a:rPr lang="bg-BG" b="0" i="0" dirty="0">
                <a:effectLst/>
                <a:latin typeface="Montserrat SemiBold" panose="00000700000000000000" pitchFamily="2" charset="-52"/>
              </a:rPr>
              <a:t>, </a:t>
            </a:r>
            <a:r>
              <a:rPr lang="en-US" b="0" i="0" dirty="0">
                <a:effectLst/>
                <a:latin typeface="Montserrat SemiBold" panose="00000700000000000000" pitchFamily="2" charset="-52"/>
              </a:rPr>
              <a:t>proportionate to the nature of the business, including its risks and complexity, and the size of the obliged entity</a:t>
            </a:r>
            <a:r>
              <a:rPr lang="bg-BG" b="0" i="0" dirty="0">
                <a:effectLst/>
                <a:latin typeface="Montserrat SemiBold" panose="00000700000000000000" pitchFamily="2" charset="-52"/>
              </a:rPr>
              <a:t>;</a:t>
            </a:r>
            <a:r>
              <a:rPr lang="en-US" b="0" i="0" dirty="0">
                <a:effectLst/>
                <a:latin typeface="Montserrat SemiBold" panose="00000700000000000000" pitchFamily="2" charset="-52"/>
              </a:rPr>
              <a:t> </a:t>
            </a:r>
          </a:p>
          <a:p>
            <a:pPr algn="just"/>
            <a:r>
              <a:rPr lang="en-US" dirty="0">
                <a:latin typeface="Montserrat SemiBold" panose="00000700000000000000" pitchFamily="2" charset="-52"/>
              </a:rPr>
              <a:t>Business-wide risk assessment;</a:t>
            </a:r>
          </a:p>
          <a:p>
            <a:pPr algn="just"/>
            <a:r>
              <a:rPr lang="en-US" dirty="0">
                <a:latin typeface="Montserrat SemiBold" panose="00000700000000000000" pitchFamily="2" charset="-52"/>
              </a:rPr>
              <a:t>Compliance functions and awareness of requirements;</a:t>
            </a:r>
          </a:p>
          <a:p>
            <a:pPr algn="just"/>
            <a:r>
              <a:rPr lang="en-US" dirty="0">
                <a:latin typeface="Montserrat SemiBold" panose="00000700000000000000" pitchFamily="2" charset="-52"/>
              </a:rPr>
              <a:t>Integrity of employees;</a:t>
            </a:r>
          </a:p>
          <a:p>
            <a:pPr algn="just"/>
            <a:r>
              <a:rPr lang="en-US" dirty="0">
                <a:latin typeface="Montserrat SemiBold" panose="00000700000000000000" pitchFamily="2" charset="-52"/>
              </a:rPr>
              <a:t>Reporting of breaches and protection of reporting persons.</a:t>
            </a:r>
            <a:endParaRPr lang="fr-FR" dirty="0">
              <a:latin typeface="Montserrat SemiBold" panose="00000700000000000000" pitchFamily="2" charset="-52"/>
            </a:endParaRPr>
          </a:p>
        </p:txBody>
      </p:sp>
      <p:sp>
        <p:nvSpPr>
          <p:cNvPr id="5" name="Заглавие 4">
            <a:extLst>
              <a:ext uri="{FF2B5EF4-FFF2-40B4-BE49-F238E27FC236}">
                <a16:creationId xmlns:a16="http://schemas.microsoft.com/office/drawing/2014/main" id="{3D04642C-E6ED-0A64-B863-3304EB660CCF}"/>
              </a:ext>
            </a:extLst>
          </p:cNvPr>
          <p:cNvSpPr>
            <a:spLocks noGrp="1"/>
          </p:cNvSpPr>
          <p:nvPr>
            <p:ph type="title"/>
          </p:nvPr>
        </p:nvSpPr>
        <p:spPr/>
        <p:txBody>
          <a:bodyPr/>
          <a:lstStyle/>
          <a:p>
            <a:pPr algn="ctr"/>
            <a:r>
              <a:rPr lang="en-US" dirty="0">
                <a:latin typeface="Montserrat Black" panose="00000A00000000000000" pitchFamily="2" charset="-52"/>
              </a:rPr>
              <a:t>Internal policies, control and procedures</a:t>
            </a:r>
            <a:endParaRPr lang="fr-FR" dirty="0">
              <a:latin typeface="Montserrat Black" panose="00000A00000000000000" pitchFamily="2" charset="-52"/>
            </a:endParaRPr>
          </a:p>
        </p:txBody>
      </p:sp>
    </p:spTree>
    <p:extLst>
      <p:ext uri="{BB962C8B-B14F-4D97-AF65-F5344CB8AC3E}">
        <p14:creationId xmlns:p14="http://schemas.microsoft.com/office/powerpoint/2010/main" val="2165352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2ED868CD-6A5B-2701-FAEB-9A8967BE2D91}"/>
              </a:ext>
            </a:extLst>
          </p:cNvPr>
          <p:cNvSpPr>
            <a:spLocks noGrp="1"/>
          </p:cNvSpPr>
          <p:nvPr>
            <p:ph type="title"/>
          </p:nvPr>
        </p:nvSpPr>
        <p:spPr/>
        <p:txBody>
          <a:bodyPr/>
          <a:lstStyle/>
          <a:p>
            <a:pPr algn="ctr"/>
            <a:r>
              <a:rPr lang="en-US" dirty="0">
                <a:latin typeface="Montserrat Black" panose="00000A00000000000000" pitchFamily="2" charset="-52"/>
              </a:rPr>
              <a:t>Customer due diligence</a:t>
            </a:r>
            <a:endParaRPr lang="fr-FR" dirty="0">
              <a:latin typeface="Montserrat Black" panose="00000A00000000000000" pitchFamily="2" charset="-52"/>
            </a:endParaRPr>
          </a:p>
        </p:txBody>
      </p:sp>
      <p:sp>
        <p:nvSpPr>
          <p:cNvPr id="4" name="Контейнер за съдържание 3">
            <a:extLst>
              <a:ext uri="{FF2B5EF4-FFF2-40B4-BE49-F238E27FC236}">
                <a16:creationId xmlns:a16="http://schemas.microsoft.com/office/drawing/2014/main" id="{535B401B-CD50-8B26-281D-3B04EEF77FB2}"/>
              </a:ext>
            </a:extLst>
          </p:cNvPr>
          <p:cNvSpPr>
            <a:spLocks noGrp="1"/>
          </p:cNvSpPr>
          <p:nvPr>
            <p:ph sz="half" idx="1"/>
          </p:nvPr>
        </p:nvSpPr>
        <p:spPr/>
        <p:txBody>
          <a:bodyPr>
            <a:normAutofit fontScale="92500" lnSpcReduction="20000"/>
          </a:bodyPr>
          <a:lstStyle/>
          <a:p>
            <a:pPr marL="0" indent="0" algn="ctr">
              <a:buNone/>
            </a:pPr>
            <a:r>
              <a:rPr lang="en-US" dirty="0">
                <a:latin typeface="Montserrat SemiBold" panose="00000700000000000000" pitchFamily="2" charset="-52"/>
              </a:rPr>
              <a:t>Occasional transactions</a:t>
            </a:r>
          </a:p>
          <a:p>
            <a:pPr marL="514350" indent="-514350" algn="just">
              <a:buFont typeface="+mj-lt"/>
              <a:buAutoNum type="arabicPeriod"/>
            </a:pPr>
            <a:r>
              <a:rPr lang="en-US" dirty="0">
                <a:latin typeface="Montserrat SemiBold" panose="00000700000000000000" pitchFamily="2" charset="-52"/>
              </a:rPr>
              <a:t>Threshold lowered to EUR 10 000 and AMLA will identify areas for lower threshold;</a:t>
            </a:r>
          </a:p>
          <a:p>
            <a:pPr marL="514350" indent="-514350" algn="just">
              <a:buFont typeface="+mj-lt"/>
              <a:buAutoNum type="arabicPeriod"/>
            </a:pPr>
            <a:r>
              <a:rPr lang="en-US" dirty="0">
                <a:latin typeface="Montserrat SemiBold" panose="00000700000000000000" pitchFamily="2" charset="-52"/>
              </a:rPr>
              <a:t>Identification and verification for cash transactions over EUR 3 000;</a:t>
            </a:r>
          </a:p>
          <a:p>
            <a:pPr marL="514350" indent="-514350" algn="just">
              <a:buFont typeface="+mj-lt"/>
              <a:buAutoNum type="arabicPeriod"/>
            </a:pPr>
            <a:r>
              <a:rPr lang="en-US" dirty="0">
                <a:latin typeface="Montserrat SemiBold" panose="00000700000000000000" pitchFamily="2" charset="-52"/>
              </a:rPr>
              <a:t>CASPs: Identification and verification for cash transactions above and below EUR 1 000;</a:t>
            </a:r>
            <a:endParaRPr lang="fr-FR" dirty="0">
              <a:latin typeface="Montserrat SemiBold" panose="00000700000000000000" pitchFamily="2" charset="-52"/>
            </a:endParaRPr>
          </a:p>
        </p:txBody>
      </p:sp>
      <p:pic>
        <p:nvPicPr>
          <p:cNvPr id="8" name="Контейнер за съдържание 7">
            <a:extLst>
              <a:ext uri="{FF2B5EF4-FFF2-40B4-BE49-F238E27FC236}">
                <a16:creationId xmlns:a16="http://schemas.microsoft.com/office/drawing/2014/main" id="{C07A9403-A67C-B953-7F69-EF5166C9FFA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825625"/>
            <a:ext cx="5181600" cy="3794919"/>
          </a:xfrm>
          <a:prstGeom prst="rect">
            <a:avLst/>
          </a:prstGeom>
          <a:ln>
            <a:noFill/>
          </a:ln>
          <a:effectLst>
            <a:softEdge rad="112500"/>
          </a:effectLst>
        </p:spPr>
      </p:pic>
    </p:spTree>
    <p:extLst>
      <p:ext uri="{BB962C8B-B14F-4D97-AF65-F5344CB8AC3E}">
        <p14:creationId xmlns:p14="http://schemas.microsoft.com/office/powerpoint/2010/main" val="3234260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F0C1FFBB-F51F-5C2D-66D9-5401EB2AFC83}"/>
              </a:ext>
            </a:extLst>
          </p:cNvPr>
          <p:cNvSpPr>
            <a:spLocks noGrp="1"/>
          </p:cNvSpPr>
          <p:nvPr>
            <p:ph type="title"/>
          </p:nvPr>
        </p:nvSpPr>
        <p:spPr/>
        <p:txBody>
          <a:bodyPr/>
          <a:lstStyle/>
          <a:p>
            <a:pPr algn="ctr"/>
            <a:r>
              <a:rPr lang="en-US" dirty="0">
                <a:latin typeface="Montserrat Black" panose="00000A00000000000000" pitchFamily="2" charset="-52"/>
              </a:rPr>
              <a:t>Customer due diligence</a:t>
            </a:r>
            <a:endParaRPr lang="fr-FR" dirty="0">
              <a:latin typeface="Montserrat Black" panose="00000A00000000000000" pitchFamily="2" charset="-52"/>
            </a:endParaRPr>
          </a:p>
        </p:txBody>
      </p:sp>
      <p:sp>
        <p:nvSpPr>
          <p:cNvPr id="3" name="Контейнер за съдържание 2">
            <a:extLst>
              <a:ext uri="{FF2B5EF4-FFF2-40B4-BE49-F238E27FC236}">
                <a16:creationId xmlns:a16="http://schemas.microsoft.com/office/drawing/2014/main" id="{439419A9-C13E-ABB2-5A46-9BD46496ACD6}"/>
              </a:ext>
            </a:extLst>
          </p:cNvPr>
          <p:cNvSpPr>
            <a:spLocks noGrp="1"/>
          </p:cNvSpPr>
          <p:nvPr>
            <p:ph sz="half" idx="1"/>
          </p:nvPr>
        </p:nvSpPr>
        <p:spPr/>
        <p:txBody>
          <a:bodyPr/>
          <a:lstStyle/>
          <a:p>
            <a:r>
              <a:rPr lang="en-US" dirty="0">
                <a:latin typeface="Montserrat SemiBold" panose="00000700000000000000" pitchFamily="2" charset="-52"/>
              </a:rPr>
              <a:t>Discrepancy reporting obligations for beneficial ownership information;</a:t>
            </a:r>
          </a:p>
          <a:p>
            <a:r>
              <a:rPr lang="en-US" dirty="0">
                <a:latin typeface="Montserrat SemiBold" panose="00000700000000000000" pitchFamily="2" charset="-52"/>
              </a:rPr>
              <a:t>De-risking: record of every step taken when onboarding or rejecting a client;</a:t>
            </a:r>
          </a:p>
          <a:p>
            <a:r>
              <a:rPr lang="en-US" dirty="0">
                <a:latin typeface="Montserrat SemiBold" panose="00000700000000000000" pitchFamily="2" charset="-52"/>
              </a:rPr>
              <a:t>SDD and EDD: rules, criteria, measures; </a:t>
            </a:r>
            <a:endParaRPr lang="fr-FR" dirty="0">
              <a:latin typeface="Montserrat SemiBold" panose="00000700000000000000" pitchFamily="2" charset="-52"/>
            </a:endParaRPr>
          </a:p>
        </p:txBody>
      </p:sp>
      <p:sp>
        <p:nvSpPr>
          <p:cNvPr id="4" name="Контейнер за съдържание 3">
            <a:extLst>
              <a:ext uri="{FF2B5EF4-FFF2-40B4-BE49-F238E27FC236}">
                <a16:creationId xmlns:a16="http://schemas.microsoft.com/office/drawing/2014/main" id="{A465AE95-2862-C24F-F4C1-5150A8640861}"/>
              </a:ext>
            </a:extLst>
          </p:cNvPr>
          <p:cNvSpPr>
            <a:spLocks noGrp="1"/>
          </p:cNvSpPr>
          <p:nvPr>
            <p:ph sz="half" idx="2"/>
          </p:nvPr>
        </p:nvSpPr>
        <p:spPr/>
        <p:txBody>
          <a:bodyPr/>
          <a:lstStyle/>
          <a:p>
            <a:r>
              <a:rPr lang="en-US" dirty="0">
                <a:latin typeface="Montserrat SemiBold" panose="00000700000000000000" pitchFamily="2" charset="-52"/>
              </a:rPr>
              <a:t>Outsourcing, reliance: harmonized conditions and prohibitions;</a:t>
            </a:r>
          </a:p>
          <a:p>
            <a:r>
              <a:rPr lang="en-US" dirty="0">
                <a:latin typeface="Montserrat SemiBold" panose="00000700000000000000" pitchFamily="2" charset="-52"/>
              </a:rPr>
              <a:t>Partnerships for information sharing;</a:t>
            </a:r>
            <a:endParaRPr lang="fr-FR" dirty="0">
              <a:latin typeface="Montserrat SemiBold" panose="00000700000000000000" pitchFamily="2" charset="-52"/>
            </a:endParaRPr>
          </a:p>
        </p:txBody>
      </p:sp>
    </p:spTree>
    <p:extLst>
      <p:ext uri="{BB962C8B-B14F-4D97-AF65-F5344CB8AC3E}">
        <p14:creationId xmlns:p14="http://schemas.microsoft.com/office/powerpoint/2010/main" val="1607237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лавие 9">
            <a:extLst>
              <a:ext uri="{FF2B5EF4-FFF2-40B4-BE49-F238E27FC236}">
                <a16:creationId xmlns:a16="http://schemas.microsoft.com/office/drawing/2014/main" id="{32C1DAF2-D68F-BDE6-189A-9F84BCB5230D}"/>
              </a:ext>
            </a:extLst>
          </p:cNvPr>
          <p:cNvSpPr>
            <a:spLocks noGrp="1"/>
          </p:cNvSpPr>
          <p:nvPr>
            <p:ph type="title"/>
          </p:nvPr>
        </p:nvSpPr>
        <p:spPr/>
        <p:txBody>
          <a:bodyPr/>
          <a:lstStyle/>
          <a:p>
            <a:pPr algn="ctr"/>
            <a:r>
              <a:rPr lang="en-US" dirty="0">
                <a:latin typeface="Montserrat Black" panose="00000A00000000000000" pitchFamily="2" charset="-52"/>
              </a:rPr>
              <a:t>Beneficial ownership</a:t>
            </a:r>
            <a:endParaRPr lang="fr-FR" dirty="0">
              <a:latin typeface="Montserrat Black" panose="00000A00000000000000" pitchFamily="2" charset="-52"/>
            </a:endParaRPr>
          </a:p>
        </p:txBody>
      </p:sp>
      <p:sp>
        <p:nvSpPr>
          <p:cNvPr id="11" name="Контейнер за съдържание 10">
            <a:extLst>
              <a:ext uri="{FF2B5EF4-FFF2-40B4-BE49-F238E27FC236}">
                <a16:creationId xmlns:a16="http://schemas.microsoft.com/office/drawing/2014/main" id="{F10106A1-0527-4CB7-398D-057111E56580}"/>
              </a:ext>
            </a:extLst>
          </p:cNvPr>
          <p:cNvSpPr>
            <a:spLocks noGrp="1"/>
          </p:cNvSpPr>
          <p:nvPr>
            <p:ph sz="half" idx="1"/>
          </p:nvPr>
        </p:nvSpPr>
        <p:spPr/>
        <p:txBody>
          <a:bodyPr>
            <a:normAutofit lnSpcReduction="10000"/>
          </a:bodyPr>
          <a:lstStyle/>
          <a:p>
            <a:pPr algn="just"/>
            <a:r>
              <a:rPr lang="en-US" dirty="0">
                <a:latin typeface="Montserrat SemiBold" panose="00000700000000000000" pitchFamily="2" charset="-52"/>
              </a:rPr>
              <a:t>Corporate entities – ownership interest, control, structure;</a:t>
            </a:r>
          </a:p>
          <a:p>
            <a:pPr algn="just"/>
            <a:r>
              <a:rPr lang="en-US" dirty="0">
                <a:latin typeface="Montserrat SemiBold" panose="00000700000000000000" pitchFamily="2" charset="-52"/>
              </a:rPr>
              <a:t>Other categories – trust and similar legal entities, investment funds;</a:t>
            </a:r>
          </a:p>
          <a:p>
            <a:pPr algn="just"/>
            <a:r>
              <a:rPr lang="en-US" dirty="0">
                <a:latin typeface="Montserrat SemiBold" panose="00000700000000000000" pitchFamily="2" charset="-52"/>
              </a:rPr>
              <a:t>High-risk categories and lower thresholds for BO (max. 15%);</a:t>
            </a:r>
          </a:p>
          <a:p>
            <a:pPr algn="just"/>
            <a:r>
              <a:rPr lang="en-US" dirty="0">
                <a:latin typeface="Montserrat SemiBold" panose="00000700000000000000" pitchFamily="2" charset="-52"/>
              </a:rPr>
              <a:t>Foreign legal entities in specific cases;</a:t>
            </a:r>
            <a:endParaRPr lang="fr-FR" dirty="0">
              <a:latin typeface="Montserrat SemiBold" panose="00000700000000000000" pitchFamily="2" charset="-52"/>
            </a:endParaRPr>
          </a:p>
        </p:txBody>
      </p:sp>
      <p:pic>
        <p:nvPicPr>
          <p:cNvPr id="18" name="Контейнер за съдържание 17">
            <a:extLst>
              <a:ext uri="{FF2B5EF4-FFF2-40B4-BE49-F238E27FC236}">
                <a16:creationId xmlns:a16="http://schemas.microsoft.com/office/drawing/2014/main" id="{2C8B9941-A511-EC27-1481-CC9C1AD5597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690688"/>
            <a:ext cx="5378116" cy="4038669"/>
          </a:xfrm>
          <a:prstGeom prst="rect">
            <a:avLst/>
          </a:prstGeom>
          <a:ln>
            <a:noFill/>
          </a:ln>
          <a:effectLst>
            <a:softEdge rad="112500"/>
          </a:effectLst>
        </p:spPr>
      </p:pic>
    </p:spTree>
    <p:extLst>
      <p:ext uri="{BB962C8B-B14F-4D97-AF65-F5344CB8AC3E}">
        <p14:creationId xmlns:p14="http://schemas.microsoft.com/office/powerpoint/2010/main" val="785286764"/>
      </p:ext>
    </p:extLst>
  </p:cSld>
  <p:clrMapOvr>
    <a:masterClrMapping/>
  </p:clrMapOvr>
</p:sld>
</file>

<file path=ppt/theme/theme1.xml><?xml version="1.0" encoding="utf-8"?>
<a:theme xmlns:a="http://schemas.openxmlformats.org/drawingml/2006/main" name="Тема на Office">
  <a:themeElements>
    <a:clrScheme name="О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1012</TotalTime>
  <Words>892</Words>
  <Application>Microsoft Office PowerPoint</Application>
  <PresentationFormat>Широк екран</PresentationFormat>
  <Paragraphs>105</Paragraphs>
  <Slides>16</Slides>
  <Notes>0</Notes>
  <HiddenSlides>0</HiddenSlides>
  <MMClips>0</MMClips>
  <ScaleCrop>false</ScaleCrop>
  <HeadingPairs>
    <vt:vector size="6" baseType="variant">
      <vt:variant>
        <vt:lpstr>Използвани шрифтове</vt:lpstr>
      </vt:variant>
      <vt:variant>
        <vt:i4>6</vt:i4>
      </vt:variant>
      <vt:variant>
        <vt:lpstr>Тема</vt:lpstr>
      </vt:variant>
      <vt:variant>
        <vt:i4>1</vt:i4>
      </vt:variant>
      <vt:variant>
        <vt:lpstr>Заглавия на слайдовете</vt:lpstr>
      </vt:variant>
      <vt:variant>
        <vt:i4>16</vt:i4>
      </vt:variant>
    </vt:vector>
  </HeadingPairs>
  <TitlesOfParts>
    <vt:vector size="23" baseType="lpstr">
      <vt:lpstr>Arial</vt:lpstr>
      <vt:lpstr>Calibri</vt:lpstr>
      <vt:lpstr>Calibri Light</vt:lpstr>
      <vt:lpstr>Montserrat Black</vt:lpstr>
      <vt:lpstr>Montserrat SemiBold</vt:lpstr>
      <vt:lpstr>Wingdings</vt:lpstr>
      <vt:lpstr>Тема на Office</vt:lpstr>
      <vt:lpstr>The EU’s new AML package – a new challenge</vt:lpstr>
      <vt:lpstr>Content of the new AML package</vt:lpstr>
      <vt:lpstr>Презентация на PowerPoint</vt:lpstr>
      <vt:lpstr>2. Regulation (EU) 2024/1624 of the European Parliament and of the Council of 31 May 2024 on the prevention of the use of the financial system for the purposes of money laundering or terrorist financing – directly applicable requirements for obliged entities and the private sector </vt:lpstr>
      <vt:lpstr>Obliged entities – extending the scope</vt:lpstr>
      <vt:lpstr>Internal policies, control and procedures</vt:lpstr>
      <vt:lpstr>Customer due diligence</vt:lpstr>
      <vt:lpstr>Customer due diligence</vt:lpstr>
      <vt:lpstr>Beneficial ownership</vt:lpstr>
      <vt:lpstr>Directive (EU) 2024/1640 on the mechanisms to be put in place by Member States for the prevention of the use of the financial system for the purposes of money laundering or terrorist financing </vt:lpstr>
      <vt:lpstr>Registers</vt:lpstr>
      <vt:lpstr>Презентация на PowerPoint</vt:lpstr>
      <vt:lpstr>Regulation (EU) 2024/1620 establishing the Authority for Anti-Money Laundering and Countering the Financing of Terrorism</vt:lpstr>
      <vt:lpstr>Supervision in the financial sector</vt:lpstr>
      <vt:lpstr>Supervision in the non-financial sector</vt:lpstr>
      <vt:lpstr>Презентация на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EU’s new AML package – a new challenge</dc:title>
  <dc:creator>Евгени Иванов</dc:creator>
  <cp:lastModifiedBy>Евгени Иванов</cp:lastModifiedBy>
  <cp:revision>10</cp:revision>
  <dcterms:created xsi:type="dcterms:W3CDTF">2025-02-03T12:10:55Z</dcterms:created>
  <dcterms:modified xsi:type="dcterms:W3CDTF">2025-02-18T14:13:51Z</dcterms:modified>
</cp:coreProperties>
</file>