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Heebo Light" panose="020F0302020204030204" pitchFamily="34" charset="0"/>
      <p:regular r:id="rId11"/>
    </p:embeddedFont>
    <p:embeddedFont>
      <p:font typeface="Montserrat" pitchFamily="2" charset="77"/>
      <p:regular r:id="rId12"/>
      <p:bold r:id="rId13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26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29239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Whistleblowing Regulations in Bulgaria: Ensuring Compliance and Corporate Responsibility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70451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Zlatko Grigorov, Kambourov and Partners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3225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The Whistleblower Protection Act safeguards those reporting violations, promoting transparency and accountability.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270040" y="6303526"/>
            <a:ext cx="338149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83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Introduction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6473904" y="3757493"/>
            <a:ext cx="1228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672483"/>
            <a:ext cx="31426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EU Directive 2019/1937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Transposition of EU standards into Bulgarian law.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9" name="Text 6"/>
          <p:cNvSpPr/>
          <p:nvPr/>
        </p:nvSpPr>
        <p:spPr>
          <a:xfrm>
            <a:off x="6438662" y="5092779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5007769"/>
            <a:ext cx="42525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Protection Against Retaliation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173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Safeguarding individuals who expose wrongdoing.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00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is Protected?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8897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08276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Employees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5731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Current and former staff.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288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082766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Job Applicants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3573185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Candidates seeking employment.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28897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08276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Self-Employed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35731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Consultants and contractors.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49794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80190" y="577322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Shareholders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6280190" y="6263640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Members of management bodies.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4424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Scope of Protection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20001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Public Procurement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547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Fairness in government contracts.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8200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Financial Services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40114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Anti-money laundering efforts.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8200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Product Safety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40114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Ensuring consumer protection.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820001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Environmental Protection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75547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Safeguarding the environment.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49003"/>
            <a:ext cx="56890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Reporting Channels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Internal Reporting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Within the organization.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External Reporting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To national authorities.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Public Disclosure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 cases of imminent danger.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73223"/>
            <a:ext cx="72250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Whistleblower Protection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10282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Confidentiality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Protecting whistleblower identity.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49199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Against Retaliation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Preventing dismissal or demotion.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10282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Legal Assistance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Providing support and resources.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711" y="576858"/>
            <a:ext cx="7678579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Obligations for Organizations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1035248" y="2199323"/>
            <a:ext cx="22860" cy="5453301"/>
          </a:xfrm>
          <a:prstGeom prst="roundRect">
            <a:avLst>
              <a:gd name="adj" fmla="val 3846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hape 2"/>
          <p:cNvSpPr/>
          <p:nvPr/>
        </p:nvSpPr>
        <p:spPr>
          <a:xfrm>
            <a:off x="1259324" y="2658904"/>
            <a:ext cx="732711" cy="22860"/>
          </a:xfrm>
          <a:prstGeom prst="roundRect">
            <a:avLst>
              <a:gd name="adj" fmla="val 3846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6" name="Shape 3"/>
          <p:cNvSpPr/>
          <p:nvPr/>
        </p:nvSpPr>
        <p:spPr>
          <a:xfrm>
            <a:off x="811173" y="2434828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7" name="Text 4"/>
          <p:cNvSpPr/>
          <p:nvPr/>
        </p:nvSpPr>
        <p:spPr>
          <a:xfrm>
            <a:off x="990005" y="2513290"/>
            <a:ext cx="11334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198251" y="240863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50+ Employees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198251" y="2861310"/>
            <a:ext cx="62130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Establish internal channels.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59324" y="4074557"/>
            <a:ext cx="732711" cy="22860"/>
          </a:xfrm>
          <a:prstGeom prst="roundRect">
            <a:avLst>
              <a:gd name="adj" fmla="val 3846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1" name="Shape 8"/>
          <p:cNvSpPr/>
          <p:nvPr/>
        </p:nvSpPr>
        <p:spPr>
          <a:xfrm>
            <a:off x="811173" y="3850481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2" name="Text 9"/>
          <p:cNvSpPr/>
          <p:nvPr/>
        </p:nvSpPr>
        <p:spPr>
          <a:xfrm>
            <a:off x="957501" y="3928943"/>
            <a:ext cx="178356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198251" y="382428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Responsible Officer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198251" y="4276963"/>
            <a:ext cx="62130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Appoint a handler.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59324" y="5490210"/>
            <a:ext cx="732711" cy="22860"/>
          </a:xfrm>
          <a:prstGeom prst="roundRect">
            <a:avLst>
              <a:gd name="adj" fmla="val 3846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6" name="Shape 13"/>
          <p:cNvSpPr/>
          <p:nvPr/>
        </p:nvSpPr>
        <p:spPr>
          <a:xfrm>
            <a:off x="811173" y="5266134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7" name="Text 14"/>
          <p:cNvSpPr/>
          <p:nvPr/>
        </p:nvSpPr>
        <p:spPr>
          <a:xfrm>
            <a:off x="958096" y="5344597"/>
            <a:ext cx="177165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98251" y="523994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Clear Procedures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198251" y="5692616"/>
            <a:ext cx="62130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Ensure staff training.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259324" y="6905863"/>
            <a:ext cx="732711" cy="22860"/>
          </a:xfrm>
          <a:prstGeom prst="roundRect">
            <a:avLst>
              <a:gd name="adj" fmla="val 384687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21" name="Shape 18"/>
          <p:cNvSpPr/>
          <p:nvPr/>
        </p:nvSpPr>
        <p:spPr>
          <a:xfrm>
            <a:off x="811173" y="6681788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2" name="Text 19"/>
          <p:cNvSpPr/>
          <p:nvPr/>
        </p:nvSpPr>
        <p:spPr>
          <a:xfrm>
            <a:off x="942856" y="6760250"/>
            <a:ext cx="207645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2198251" y="6655594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Protection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2198251" y="7108269"/>
            <a:ext cx="621303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Comply with laws.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2925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Transparency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45198" y="3161943"/>
            <a:ext cx="10239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937790" y="32925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Ethical Behavior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541782" y="3550444"/>
            <a:ext cx="16097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5745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Accountability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53757" y="5776317"/>
            <a:ext cx="15990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857256" y="5745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Good Faith</a:t>
            </a:r>
            <a:endParaRPr lang="en-US" sz="2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914192" y="5387816"/>
            <a:ext cx="18740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Macintosh PowerPoint</Application>
  <PresentationFormat>Custom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Montserrat</vt:lpstr>
      <vt:lpstr>Heebo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Zlatko Grigorov</cp:lastModifiedBy>
  <cp:revision>2</cp:revision>
  <dcterms:created xsi:type="dcterms:W3CDTF">2025-02-19T14:18:09Z</dcterms:created>
  <dcterms:modified xsi:type="dcterms:W3CDTF">2025-02-19T16:13:08Z</dcterms:modified>
</cp:coreProperties>
</file>